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9"/>
  </p:notesMasterIdLst>
  <p:sldIdLst>
    <p:sldId id="256" r:id="rId2"/>
    <p:sldId id="257" r:id="rId3"/>
    <p:sldId id="258" r:id="rId4"/>
    <p:sldId id="259" r:id="rId5"/>
    <p:sldId id="260" r:id="rId6"/>
    <p:sldId id="261" r:id="rId7"/>
    <p:sldId id="262" r:id="rId8"/>
    <p:sldId id="312" r:id="rId9"/>
    <p:sldId id="263" r:id="rId10"/>
    <p:sldId id="264" r:id="rId11"/>
    <p:sldId id="265" r:id="rId12"/>
    <p:sldId id="266" r:id="rId13"/>
    <p:sldId id="267" r:id="rId14"/>
    <p:sldId id="268" r:id="rId15"/>
    <p:sldId id="269" r:id="rId16"/>
    <p:sldId id="313"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9" r:id="rId56"/>
    <p:sldId id="310" r:id="rId57"/>
    <p:sldId id="311" r:id="rId58"/>
  </p:sldIdLst>
  <p:sldSz cx="9144000" cy="6858000" type="screen4x3"/>
  <p:notesSz cx="6858000" cy="9144000"/>
  <p:embeddedFontLst>
    <p:embeddedFont>
      <p:font typeface="Calibri" panose="020F0502020204030204" pitchFamily="34" charset="0"/>
      <p:regular r:id="rId60"/>
      <p:bold r:id="rId61"/>
      <p:italic r:id="rId62"/>
      <p:boldItalic r:id="rId63"/>
    </p:embeddedFont>
    <p:embeddedFont>
      <p:font typeface="Franklin Gothic" panose="020B0604020202020204" charset="0"/>
      <p:bold r:id="rId64"/>
    </p:embeddedFont>
    <p:embeddedFont>
      <p:font typeface="Overlock" panose="020B0604020202020204" charset="0"/>
      <p:regular r:id="rId65"/>
      <p:bold r:id="rId66"/>
      <p:italic r:id="rId67"/>
      <p:boldItalic r:id="rId68"/>
    </p:embeddedFont>
    <p:embeddedFont>
      <p:font typeface="Roboto Mono" panose="020B0604020202020204" charset="0"/>
      <p:regular r:id="rId69"/>
      <p:bold r:id="rId70"/>
      <p:italic r:id="rId71"/>
      <p:boldItalic r:id="rId72"/>
    </p:embeddedFont>
    <p:embeddedFont>
      <p:font typeface="Century Gothic" panose="020B0502020202020204" pitchFamily="34" charset="0"/>
      <p:regular r:id="rId73"/>
      <p:bold r:id="rId74"/>
      <p:italic r:id="rId75"/>
      <p:boldItalic r:id="rId76"/>
    </p:embeddedFont>
    <p:embeddedFont>
      <p:font typeface="Roboto Condensed"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1" roundtripDataSignature="AMtx7mimAB945cnyEG9/hUQGKRMc0rplJ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1DF70C-AC35-4FF9-9699-9E991F745BBD}">
  <a:tblStyle styleId="{101DF70C-AC35-4FF9-9699-9E991F745BB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4F7E6"/>
          </a:solidFill>
        </a:fill>
      </a:tcStyle>
    </a:wholeTbl>
    <a:band1H>
      <a:tcTxStyle/>
      <a:tcStyle>
        <a:tcBdr/>
        <a:fill>
          <a:solidFill>
            <a:srgbClr val="E7EFCA"/>
          </a:solidFill>
        </a:fill>
      </a:tcStyle>
    </a:band1H>
    <a:band2H>
      <a:tcTxStyle/>
      <a:tcStyle>
        <a:tcBdr/>
      </a:tcStyle>
    </a:band2H>
    <a:band1V>
      <a:tcTxStyle/>
      <a:tcStyle>
        <a:tcBdr/>
        <a:fill>
          <a:solidFill>
            <a:srgbClr val="E7EFCA"/>
          </a:solidFill>
        </a:fill>
      </a:tcStyle>
    </a:band1V>
    <a:band2V>
      <a:tcTxStyle/>
      <a:tcStyle>
        <a:tcBdr/>
      </a:tcStyle>
    </a:band2V>
    <a:lastCol>
      <a:tcTxStyle b="on" i="off">
        <a:font>
          <a:latin typeface="Arial"/>
          <a:ea typeface="Arial"/>
          <a:cs typeface="Arial"/>
        </a:font>
        <a:schemeClr val="lt1"/>
      </a:tcTxStyle>
      <a:tcStyle>
        <a:tcBdr/>
        <a:fill>
          <a:solidFill>
            <a:schemeClr val="accent3"/>
          </a:solidFill>
        </a:fill>
      </a:tcStyle>
    </a:lastCol>
    <a:firstCol>
      <a:tcTxStyle b="on" i="off">
        <a:font>
          <a:latin typeface="Arial"/>
          <a:ea typeface="Arial"/>
          <a:cs typeface="Arial"/>
        </a:font>
        <a:schemeClr val="lt1"/>
      </a:tcTxStyle>
      <a:tcStyle>
        <a:tcBdr/>
        <a:fill>
          <a:solidFill>
            <a:schemeClr val="accent3"/>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a:tcStyle>
        <a:tcBdr/>
      </a:tcStyle>
    </a:neCell>
    <a:nwCell>
      <a:tcTxStyle/>
      <a:tcStyle>
        <a:tcBdr/>
      </a:tcStyle>
    </a:nwCell>
  </a:tblStyle>
  <a:tblStyle styleId="{22463A4B-12F2-4C01-ABAF-EE67249B42BA}"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0F9"/>
          </a:solidFill>
        </a:fill>
      </a:tcStyle>
    </a:wholeTbl>
    <a:band1H>
      <a:tcTxStyle/>
      <a:tcStyle>
        <a:tcBdr/>
        <a:fill>
          <a:solidFill>
            <a:srgbClr val="CADFF2"/>
          </a:solidFill>
        </a:fill>
      </a:tcStyle>
    </a:band1H>
    <a:band2H>
      <a:tcTxStyle/>
      <a:tcStyle>
        <a:tcBdr/>
      </a:tcStyle>
    </a:band2H>
    <a:band1V>
      <a:tcTxStyle/>
      <a:tcStyle>
        <a:tcBdr/>
        <a:fill>
          <a:solidFill>
            <a:srgbClr val="CADFF2"/>
          </a:solidFill>
        </a:fill>
      </a:tcStyle>
    </a:band1V>
    <a:band2V>
      <a:tcTxStyle/>
      <a:tcStyle>
        <a:tcBdr/>
      </a:tcStyle>
    </a:band2V>
    <a:lastCol>
      <a:tcTxStyle b="on" i="off">
        <a:font>
          <a:latin typeface="Arial"/>
          <a:ea typeface="Arial"/>
          <a:cs typeface="Arial"/>
        </a:font>
        <a:schemeClr val="lt1"/>
      </a:tcTxStyle>
      <a:tcStyle>
        <a:tcBdr/>
        <a:fill>
          <a:solidFill>
            <a:schemeClr val="accent4"/>
          </a:solidFill>
        </a:fill>
      </a:tcStyle>
    </a:lastCol>
    <a:firstCol>
      <a:tcTxStyle b="on" i="off">
        <a:font>
          <a:latin typeface="Arial"/>
          <a:ea typeface="Arial"/>
          <a:cs typeface="Arial"/>
        </a:font>
        <a:schemeClr val="lt1"/>
      </a:tcTxStyle>
      <a:tcStyle>
        <a:tcBdr/>
        <a:fill>
          <a:solidFill>
            <a:schemeClr val="accent4"/>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13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10672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 name="Google Shape;38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2" name="Google Shape;502;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2" name="Google Shape;512;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7" name="Google Shape;547;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5" name="Google Shape;55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944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58"/>
          <p:cNvSpPr/>
          <p:nvPr/>
        </p:nvSpPr>
        <p:spPr>
          <a:xfrm flipH="1">
            <a:off x="-1" y="0"/>
            <a:ext cx="4629587"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1;p58"/>
          <p:cNvPicPr preferRelativeResize="0"/>
          <p:nvPr/>
        </p:nvPicPr>
        <p:blipFill rotWithShape="1">
          <a:blip r:embed="rId2">
            <a:alphaModFix/>
          </a:blip>
          <a:srcRect/>
          <a:stretch/>
        </p:blipFill>
        <p:spPr>
          <a:xfrm>
            <a:off x="20" y="11958"/>
            <a:ext cx="4518116" cy="684085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pic>
        <p:nvPicPr>
          <p:cNvPr id="12" name="Google Shape;12;p58"/>
          <p:cNvPicPr preferRelativeResize="0"/>
          <p:nvPr/>
        </p:nvPicPr>
        <p:blipFill rotWithShape="1">
          <a:blip r:embed="rId3">
            <a:alphaModFix/>
          </a:blip>
          <a:srcRect/>
          <a:stretch/>
        </p:blipFill>
        <p:spPr>
          <a:xfrm>
            <a:off x="5190123" y="212270"/>
            <a:ext cx="3748263" cy="586221"/>
          </a:xfrm>
          <a:prstGeom prst="rect">
            <a:avLst/>
          </a:prstGeom>
          <a:noFill/>
          <a:ln>
            <a:noFill/>
          </a:ln>
        </p:spPr>
      </p:pic>
      <p:sp>
        <p:nvSpPr>
          <p:cNvPr id="13" name="Google Shape;13;p58"/>
          <p:cNvSpPr txBox="1">
            <a:spLocks noGrp="1"/>
          </p:cNvSpPr>
          <p:nvPr>
            <p:ph type="subTitle" idx="1"/>
          </p:nvPr>
        </p:nvSpPr>
        <p:spPr>
          <a:xfrm>
            <a:off x="5284700" y="5620875"/>
            <a:ext cx="3603900" cy="873900"/>
          </a:xfrm>
          <a:prstGeom prst="rect">
            <a:avLst/>
          </a:prstGeom>
          <a:solidFill>
            <a:srgbClr val="DE3075"/>
          </a:solidFill>
          <a:ln>
            <a:noFill/>
          </a:ln>
        </p:spPr>
        <p:txBody>
          <a:bodyPr spcFirstLastPara="1" wrap="square" lIns="91425" tIns="0" rIns="182875" bIns="0" anchor="t" anchorCtr="0">
            <a:noAutofit/>
          </a:bodyPr>
          <a:lstStyle>
            <a:lvl1pPr lvl="0" algn="r">
              <a:lnSpc>
                <a:spcPct val="90000"/>
              </a:lnSpc>
              <a:spcBef>
                <a:spcPts val="1000"/>
              </a:spcBef>
              <a:spcAft>
                <a:spcPts val="0"/>
              </a:spcAft>
              <a:buSzPts val="2800"/>
              <a:buNone/>
              <a:defRPr sz="4800" b="1">
                <a:solidFill>
                  <a:srgbClr val="FFFFFF"/>
                </a:solidFill>
                <a:latin typeface="Calibri"/>
                <a:ea typeface="Calibri"/>
                <a:cs typeface="Calibri"/>
                <a:sym typeface="Calibri"/>
              </a:defRPr>
            </a:lvl1pPr>
            <a:lvl2pPr lvl="1" algn="r">
              <a:lnSpc>
                <a:spcPct val="90000"/>
              </a:lnSpc>
              <a:spcBef>
                <a:spcPts val="1000"/>
              </a:spcBef>
              <a:spcAft>
                <a:spcPts val="0"/>
              </a:spcAft>
              <a:buSzPts val="2400"/>
              <a:buNone/>
              <a:defRPr sz="4800" b="1">
                <a:solidFill>
                  <a:srgbClr val="FFFFFF"/>
                </a:solidFill>
              </a:defRPr>
            </a:lvl2pPr>
            <a:lvl3pPr lvl="2" algn="r">
              <a:lnSpc>
                <a:spcPct val="90000"/>
              </a:lnSpc>
              <a:spcBef>
                <a:spcPts val="1000"/>
              </a:spcBef>
              <a:spcAft>
                <a:spcPts val="0"/>
              </a:spcAft>
              <a:buSzPts val="1800"/>
              <a:buNone/>
              <a:defRPr sz="4800" b="1">
                <a:solidFill>
                  <a:srgbClr val="FFFFFF"/>
                </a:solidFill>
              </a:defRPr>
            </a:lvl3pPr>
            <a:lvl4pPr lvl="3" algn="r">
              <a:lnSpc>
                <a:spcPct val="90000"/>
              </a:lnSpc>
              <a:spcBef>
                <a:spcPts val="1000"/>
              </a:spcBef>
              <a:spcAft>
                <a:spcPts val="0"/>
              </a:spcAft>
              <a:buSzPts val="1600"/>
              <a:buNone/>
              <a:defRPr sz="4800" b="1">
                <a:solidFill>
                  <a:srgbClr val="FFFFFF"/>
                </a:solidFill>
              </a:defRPr>
            </a:lvl4pPr>
            <a:lvl5pPr lvl="4" algn="r">
              <a:lnSpc>
                <a:spcPct val="90000"/>
              </a:lnSpc>
              <a:spcBef>
                <a:spcPts val="1000"/>
              </a:spcBef>
              <a:spcAft>
                <a:spcPts val="0"/>
              </a:spcAft>
              <a:buSzPts val="1400"/>
              <a:buNone/>
              <a:defRPr sz="4800" b="1">
                <a:solidFill>
                  <a:srgbClr val="FFFFFF"/>
                </a:solidFill>
              </a:defRPr>
            </a:lvl5pPr>
            <a:lvl6pPr lvl="5" algn="r">
              <a:lnSpc>
                <a:spcPct val="90000"/>
              </a:lnSpc>
              <a:spcBef>
                <a:spcPts val="1000"/>
              </a:spcBef>
              <a:spcAft>
                <a:spcPts val="0"/>
              </a:spcAft>
              <a:buSzPts val="1200"/>
              <a:buNone/>
              <a:defRPr sz="4800" b="1">
                <a:solidFill>
                  <a:srgbClr val="FFFFFF"/>
                </a:solidFill>
              </a:defRPr>
            </a:lvl6pPr>
            <a:lvl7pPr lvl="6" algn="r">
              <a:lnSpc>
                <a:spcPct val="90000"/>
              </a:lnSpc>
              <a:spcBef>
                <a:spcPts val="1000"/>
              </a:spcBef>
              <a:spcAft>
                <a:spcPts val="0"/>
              </a:spcAft>
              <a:buSzPts val="1000"/>
              <a:buNone/>
              <a:defRPr sz="4800" b="1">
                <a:solidFill>
                  <a:srgbClr val="FFFFFF"/>
                </a:solidFill>
              </a:defRPr>
            </a:lvl7pPr>
            <a:lvl8pPr lvl="7" algn="r">
              <a:lnSpc>
                <a:spcPct val="90000"/>
              </a:lnSpc>
              <a:spcBef>
                <a:spcPts val="1000"/>
              </a:spcBef>
              <a:spcAft>
                <a:spcPts val="0"/>
              </a:spcAft>
              <a:buSzPts val="800"/>
              <a:buNone/>
              <a:defRPr sz="4800" b="1">
                <a:solidFill>
                  <a:srgbClr val="FFFFFF"/>
                </a:solidFill>
              </a:defRPr>
            </a:lvl8pPr>
            <a:lvl9pPr lvl="8" algn="r">
              <a:lnSpc>
                <a:spcPct val="90000"/>
              </a:lnSpc>
              <a:spcBef>
                <a:spcPts val="1000"/>
              </a:spcBef>
              <a:spcAft>
                <a:spcPts val="0"/>
              </a:spcAft>
              <a:buSzPts val="600"/>
              <a:buNone/>
              <a:defRPr sz="4800" b="1">
                <a:solidFill>
                  <a:srgbClr val="FFFFFF"/>
                </a:solidFill>
              </a:defRPr>
            </a:lvl9pPr>
          </a:lstStyle>
          <a:p>
            <a:endParaRPr/>
          </a:p>
        </p:txBody>
      </p:sp>
      <p:sp>
        <p:nvSpPr>
          <p:cNvPr id="14" name="Google Shape;14;p58"/>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lvl1pPr lvl="0" algn="r">
              <a:lnSpc>
                <a:spcPct val="90000"/>
              </a:lnSpc>
              <a:spcBef>
                <a:spcPts val="0"/>
              </a:spcBef>
              <a:spcAft>
                <a:spcPts val="0"/>
              </a:spcAft>
              <a:buSzPts val="3000"/>
              <a:buNone/>
              <a:defRPr sz="6600">
                <a:latin typeface="Calibri"/>
                <a:ea typeface="Calibri"/>
                <a:cs typeface="Calibri"/>
                <a:sym typeface="Calibri"/>
              </a:defRPr>
            </a:lvl1pPr>
            <a:lvl2pPr lvl="1" algn="r">
              <a:lnSpc>
                <a:spcPct val="100000"/>
              </a:lnSpc>
              <a:spcBef>
                <a:spcPts val="0"/>
              </a:spcBef>
              <a:spcAft>
                <a:spcPts val="0"/>
              </a:spcAft>
              <a:buSzPts val="3000"/>
              <a:buNone/>
              <a:defRPr sz="5600"/>
            </a:lvl2pPr>
            <a:lvl3pPr lvl="2" algn="r">
              <a:lnSpc>
                <a:spcPct val="100000"/>
              </a:lnSpc>
              <a:spcBef>
                <a:spcPts val="0"/>
              </a:spcBef>
              <a:spcAft>
                <a:spcPts val="0"/>
              </a:spcAft>
              <a:buSzPts val="3000"/>
              <a:buNone/>
              <a:defRPr sz="5600"/>
            </a:lvl3pPr>
            <a:lvl4pPr lvl="3" algn="r">
              <a:lnSpc>
                <a:spcPct val="100000"/>
              </a:lnSpc>
              <a:spcBef>
                <a:spcPts val="0"/>
              </a:spcBef>
              <a:spcAft>
                <a:spcPts val="0"/>
              </a:spcAft>
              <a:buSzPts val="3000"/>
              <a:buNone/>
              <a:defRPr sz="5600"/>
            </a:lvl4pPr>
            <a:lvl5pPr lvl="4" algn="r">
              <a:lnSpc>
                <a:spcPct val="100000"/>
              </a:lnSpc>
              <a:spcBef>
                <a:spcPts val="0"/>
              </a:spcBef>
              <a:spcAft>
                <a:spcPts val="0"/>
              </a:spcAft>
              <a:buSzPts val="3000"/>
              <a:buNone/>
              <a:defRPr sz="5600"/>
            </a:lvl5pPr>
            <a:lvl6pPr lvl="5" algn="r">
              <a:lnSpc>
                <a:spcPct val="100000"/>
              </a:lnSpc>
              <a:spcBef>
                <a:spcPts val="0"/>
              </a:spcBef>
              <a:spcAft>
                <a:spcPts val="0"/>
              </a:spcAft>
              <a:buSzPts val="3000"/>
              <a:buNone/>
              <a:defRPr sz="5600"/>
            </a:lvl6pPr>
            <a:lvl7pPr lvl="6" algn="r">
              <a:lnSpc>
                <a:spcPct val="100000"/>
              </a:lnSpc>
              <a:spcBef>
                <a:spcPts val="0"/>
              </a:spcBef>
              <a:spcAft>
                <a:spcPts val="0"/>
              </a:spcAft>
              <a:buSzPts val="3000"/>
              <a:buNone/>
              <a:defRPr sz="5600"/>
            </a:lvl7pPr>
            <a:lvl8pPr lvl="7" algn="r">
              <a:lnSpc>
                <a:spcPct val="100000"/>
              </a:lnSpc>
              <a:spcBef>
                <a:spcPts val="0"/>
              </a:spcBef>
              <a:spcAft>
                <a:spcPts val="0"/>
              </a:spcAft>
              <a:buSzPts val="3000"/>
              <a:buNone/>
              <a:defRPr sz="5600"/>
            </a:lvl8pPr>
            <a:lvl9pPr lvl="8" algn="r">
              <a:lnSpc>
                <a:spcPct val="100000"/>
              </a:lnSpc>
              <a:spcBef>
                <a:spcPts val="0"/>
              </a:spcBef>
              <a:spcAft>
                <a:spcPts val="0"/>
              </a:spcAft>
              <a:buSzPts val="3000"/>
              <a:buNone/>
              <a:defRPr sz="5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ncabezado de sección 11">
  <p:cSld name="Encabezado de sección 11">
    <p:bg>
      <p:bgPr>
        <a:solidFill>
          <a:srgbClr val="6C7A8A"/>
        </a:solidFill>
        <a:effectLst/>
      </p:bgPr>
    </p:bg>
    <p:spTree>
      <p:nvGrpSpPr>
        <p:cNvPr id="1" name="Shape 71"/>
        <p:cNvGrpSpPr/>
        <p:nvPr/>
      </p:nvGrpSpPr>
      <p:grpSpPr>
        <a:xfrm>
          <a:off x="0" y="0"/>
          <a:ext cx="0" cy="0"/>
          <a:chOff x="0" y="0"/>
          <a:chExt cx="0" cy="0"/>
        </a:xfrm>
      </p:grpSpPr>
      <p:sp>
        <p:nvSpPr>
          <p:cNvPr id="72" name="Google Shape;72;p67"/>
          <p:cNvSpPr/>
          <p:nvPr/>
        </p:nvSpPr>
        <p:spPr>
          <a:xfrm rot="10800000" flipH="1">
            <a:off x="0" y="3085"/>
            <a:ext cx="4850881" cy="5737081"/>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73" name="Google Shape;73;p67"/>
          <p:cNvPicPr preferRelativeResize="0"/>
          <p:nvPr/>
        </p:nvPicPr>
        <p:blipFill rotWithShape="1">
          <a:blip r:embed="rId2">
            <a:alphaModFix/>
          </a:blip>
          <a:srcRect/>
          <a:stretch/>
        </p:blipFill>
        <p:spPr>
          <a:xfrm>
            <a:off x="5177307" y="186298"/>
            <a:ext cx="3812148" cy="601304"/>
          </a:xfrm>
          <a:prstGeom prst="rect">
            <a:avLst/>
          </a:prstGeom>
          <a:noFill/>
          <a:ln>
            <a:noFill/>
          </a:ln>
        </p:spPr>
      </p:pic>
      <p:pic>
        <p:nvPicPr>
          <p:cNvPr id="74" name="Google Shape;74;p67" descr="Una caricatura de una ciudad&#10;&#10;Descripción generada automáticamente"/>
          <p:cNvPicPr preferRelativeResize="0"/>
          <p:nvPr/>
        </p:nvPicPr>
        <p:blipFill rotWithShape="1">
          <a:blip r:embed="rId3">
            <a:alphaModFix/>
          </a:blip>
          <a:srcRect l="9870" r="6482"/>
          <a:stretch/>
        </p:blipFill>
        <p:spPr>
          <a:xfrm>
            <a:off x="1" y="10"/>
            <a:ext cx="4711067" cy="5589566"/>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sp>
        <p:nvSpPr>
          <p:cNvPr id="75" name="Google Shape;75;p67"/>
          <p:cNvSpPr txBox="1">
            <a:spLocks noGrp="1"/>
          </p:cNvSpPr>
          <p:nvPr>
            <p:ph type="title"/>
          </p:nvPr>
        </p:nvSpPr>
        <p:spPr>
          <a:xfrm>
            <a:off x="3004575" y="3476150"/>
            <a:ext cx="5995800" cy="1603200"/>
          </a:xfrm>
          <a:prstGeom prst="rect">
            <a:avLst/>
          </a:prstGeom>
          <a:solidFill>
            <a:srgbClr val="898B90">
              <a:alpha val="68235"/>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76"/>
        <p:cNvGrpSpPr/>
        <p:nvPr/>
      </p:nvGrpSpPr>
      <p:grpSpPr>
        <a:xfrm>
          <a:off x="0" y="0"/>
          <a:ext cx="0" cy="0"/>
          <a:chOff x="0" y="0"/>
          <a:chExt cx="0" cy="0"/>
        </a:xfrm>
      </p:grpSpPr>
      <p:sp>
        <p:nvSpPr>
          <p:cNvPr id="77" name="Google Shape;77;p68"/>
          <p:cNvSpPr txBox="1">
            <a:spLocks noGrp="1"/>
          </p:cNvSpPr>
          <p:nvPr>
            <p:ph type="body" idx="1"/>
          </p:nvPr>
        </p:nvSpPr>
        <p:spPr>
          <a:xfrm>
            <a:off x="560387" y="2634922"/>
            <a:ext cx="8023225" cy="2275770"/>
          </a:xfrm>
          <a:prstGeom prst="rect">
            <a:avLst/>
          </a:prstGeom>
          <a:noFill/>
          <a:ln>
            <a:noFill/>
          </a:ln>
        </p:spPr>
        <p:txBody>
          <a:bodyPr spcFirstLastPara="1" wrap="square" lIns="90000" tIns="45700" rIns="91425" bIns="45700" anchor="ctr" anchorCtr="0">
            <a:noAutofit/>
          </a:bodyPr>
          <a:lstStyle>
            <a:lvl1pPr marL="457200" lvl="0" indent="-228600" algn="ctr">
              <a:lnSpc>
                <a:spcPct val="90000"/>
              </a:lnSpc>
              <a:spcBef>
                <a:spcPts val="1000"/>
              </a:spcBef>
              <a:spcAft>
                <a:spcPts val="0"/>
              </a:spcAft>
              <a:buSzPts val="2800"/>
              <a:buNone/>
              <a:defRPr sz="40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pic>
        <p:nvPicPr>
          <p:cNvPr id="78" name="Google Shape;78;p68"/>
          <p:cNvPicPr preferRelativeResize="0"/>
          <p:nvPr/>
        </p:nvPicPr>
        <p:blipFill rotWithShape="1">
          <a:blip r:embed="rId2">
            <a:alphaModFix/>
          </a:blip>
          <a:srcRect/>
          <a:stretch/>
        </p:blipFill>
        <p:spPr>
          <a:xfrm>
            <a:off x="6179349" y="392750"/>
            <a:ext cx="2759037" cy="459625"/>
          </a:xfrm>
          <a:prstGeom prst="rect">
            <a:avLst/>
          </a:prstGeom>
          <a:noFill/>
          <a:ln>
            <a:noFill/>
          </a:ln>
        </p:spPr>
      </p:pic>
      <p:sp>
        <p:nvSpPr>
          <p:cNvPr id="79" name="Google Shape;79;p68"/>
          <p:cNvSpPr txBox="1">
            <a:spLocks noGrp="1"/>
          </p:cNvSpPr>
          <p:nvPr>
            <p:ph type="body" idx="2"/>
          </p:nvPr>
        </p:nvSpPr>
        <p:spPr>
          <a:xfrm>
            <a:off x="560387" y="1632286"/>
            <a:ext cx="8023225" cy="665749"/>
          </a:xfrm>
          <a:prstGeom prst="rect">
            <a:avLst/>
          </a:prstGeom>
          <a:solidFill>
            <a:schemeClr val="accent1"/>
          </a:solidFill>
          <a:ln>
            <a:noFill/>
          </a:ln>
        </p:spPr>
        <p:txBody>
          <a:bodyPr spcFirstLastPara="1" wrap="square" lIns="90000" tIns="45700" rIns="91425" bIns="45700" anchor="t" anchorCtr="0">
            <a:noAutofit/>
          </a:bodyPr>
          <a:lstStyle>
            <a:lvl1pPr marL="457200" lvl="0" indent="-228600" algn="ctr">
              <a:lnSpc>
                <a:spcPct val="90000"/>
              </a:lnSpc>
              <a:spcBef>
                <a:spcPts val="1000"/>
              </a:spcBef>
              <a:spcAft>
                <a:spcPts val="0"/>
              </a:spcAft>
              <a:buSzPts val="2800"/>
              <a:buNone/>
              <a:defRPr sz="2800">
                <a:solidFill>
                  <a:schemeClr val="lt1"/>
                </a:solidFill>
                <a:latin typeface="Calibri"/>
                <a:ea typeface="Calibri"/>
                <a:cs typeface="Calibri"/>
                <a:sym typeface="Calibri"/>
              </a:defRPr>
            </a:lvl1pPr>
            <a:lvl2pPr marL="914400" lvl="1" indent="-381000" algn="l">
              <a:lnSpc>
                <a:spcPct val="90000"/>
              </a:lnSpc>
              <a:spcBef>
                <a:spcPts val="500"/>
              </a:spcBef>
              <a:spcAft>
                <a:spcPts val="0"/>
              </a:spcAft>
              <a:buSzPts val="2400"/>
              <a:buChar char="•"/>
              <a:defRPr/>
            </a:lvl2pPr>
            <a:lvl3pPr marL="1371600" lvl="2" indent="-342900" algn="l">
              <a:lnSpc>
                <a:spcPct val="90000"/>
              </a:lnSpc>
              <a:spcBef>
                <a:spcPts val="500"/>
              </a:spcBef>
              <a:spcAft>
                <a:spcPts val="0"/>
              </a:spcAft>
              <a:buSzPts val="1800"/>
              <a:buChar char="○"/>
              <a:defRPr/>
            </a:lvl3pPr>
            <a:lvl4pPr marL="1828800" lvl="3" indent="-330200" algn="l">
              <a:lnSpc>
                <a:spcPct val="90000"/>
              </a:lnSpc>
              <a:spcBef>
                <a:spcPts val="500"/>
              </a:spcBef>
              <a:spcAft>
                <a:spcPts val="0"/>
              </a:spcAft>
              <a:buSzPts val="1600"/>
              <a:buChar char="•"/>
              <a:defRPr/>
            </a:lvl4pPr>
            <a:lvl5pPr marL="2286000" lvl="4" indent="-317500" algn="l">
              <a:lnSpc>
                <a:spcPct val="90000"/>
              </a:lnSpc>
              <a:spcBef>
                <a:spcPts val="500"/>
              </a:spcBef>
              <a:spcAft>
                <a:spcPts val="0"/>
              </a:spcAft>
              <a:buSzPts val="1400"/>
              <a:buChar char="•"/>
              <a:defRPr/>
            </a:lvl5pPr>
            <a:lvl6pPr marL="2743200" lvl="5" indent="-304800" algn="l">
              <a:lnSpc>
                <a:spcPct val="90000"/>
              </a:lnSpc>
              <a:spcBef>
                <a:spcPts val="500"/>
              </a:spcBef>
              <a:spcAft>
                <a:spcPts val="0"/>
              </a:spcAft>
              <a:buSzPts val="1200"/>
              <a:buChar char="•"/>
              <a:defRPr/>
            </a:lvl6pPr>
            <a:lvl7pPr marL="3200400" lvl="6" indent="-292100" algn="l">
              <a:lnSpc>
                <a:spcPct val="90000"/>
              </a:lnSpc>
              <a:spcBef>
                <a:spcPts val="500"/>
              </a:spcBef>
              <a:spcAft>
                <a:spcPts val="0"/>
              </a:spcAft>
              <a:buSzPts val="1000"/>
              <a:buChar char="•"/>
              <a:defRPr/>
            </a:lvl7pPr>
            <a:lvl8pPr marL="3657600" lvl="7" indent="-279400" algn="l">
              <a:lnSpc>
                <a:spcPct val="90000"/>
              </a:lnSpc>
              <a:spcBef>
                <a:spcPts val="500"/>
              </a:spcBef>
              <a:spcAft>
                <a:spcPts val="0"/>
              </a:spcAft>
              <a:buSzPts val="800"/>
              <a:buChar char="•"/>
              <a:defRPr/>
            </a:lvl8pPr>
            <a:lvl9pPr marL="4114800" lvl="8" indent="-266700" algn="l">
              <a:lnSpc>
                <a:spcPct val="90000"/>
              </a:lnSpc>
              <a:spcBef>
                <a:spcPts val="500"/>
              </a:spcBef>
              <a:spcAft>
                <a:spcPts val="0"/>
              </a:spcAft>
              <a:buSzPts val="600"/>
              <a:buChar char="•"/>
              <a:defRPr/>
            </a:lvl9pPr>
          </a:lstStyle>
          <a:p>
            <a:endParaRPr/>
          </a:p>
        </p:txBody>
      </p:sp>
      <p:sp>
        <p:nvSpPr>
          <p:cNvPr id="80" name="Google Shape;80;p68"/>
          <p:cNvSpPr/>
          <p:nvPr/>
        </p:nvSpPr>
        <p:spPr>
          <a:xfrm>
            <a:off x="770850" y="212725"/>
            <a:ext cx="903600"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8"/>
          <p:cNvSpPr/>
          <p:nvPr/>
        </p:nvSpPr>
        <p:spPr>
          <a:xfrm>
            <a:off x="146422" y="212725"/>
            <a:ext cx="903600" cy="813000"/>
          </a:xfrm>
          <a:prstGeom prst="parallelogram">
            <a:avLst>
              <a:gd name="adj" fmla="val 45310"/>
            </a:avLst>
          </a:prstGeom>
          <a:gradFill>
            <a:gsLst>
              <a:gs pos="0">
                <a:schemeClr val="dk2"/>
              </a:gs>
              <a:gs pos="65000">
                <a:schemeClr val="lt1"/>
              </a:gs>
              <a:gs pos="100000">
                <a:schemeClr val="l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8"/>
          <p:cNvSpPr/>
          <p:nvPr/>
        </p:nvSpPr>
        <p:spPr>
          <a:xfrm>
            <a:off x="1372975" y="212725"/>
            <a:ext cx="4806374" cy="813000"/>
          </a:xfrm>
          <a:prstGeom prst="parallelogram">
            <a:avLst>
              <a:gd name="adj" fmla="val 4531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solidFill>
                  <a:schemeClr val="accent1"/>
                </a:solidFill>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
        <p:cNvGrpSpPr/>
        <p:nvPr/>
      </p:nvGrpSpPr>
      <p:grpSpPr>
        <a:xfrm>
          <a:off x="0" y="0"/>
          <a:ext cx="0" cy="0"/>
          <a:chOff x="0" y="0"/>
          <a:chExt cx="0" cy="0"/>
        </a:xfrm>
      </p:grpSpPr>
      <p:sp>
        <p:nvSpPr>
          <p:cNvPr id="16" name="Google Shape;16;p59"/>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1">
  <p:cSld name="TITLE_4_1_1">
    <p:bg>
      <p:bgPr>
        <a:solidFill>
          <a:schemeClr val="dk2"/>
        </a:solidFill>
        <a:effectLst/>
      </p:bgPr>
    </p:bg>
    <p:spTree>
      <p:nvGrpSpPr>
        <p:cNvPr id="1" name="Shape 17"/>
        <p:cNvGrpSpPr/>
        <p:nvPr/>
      </p:nvGrpSpPr>
      <p:grpSpPr>
        <a:xfrm>
          <a:off x="0" y="0"/>
          <a:ext cx="0" cy="0"/>
          <a:chOff x="0" y="0"/>
          <a:chExt cx="0" cy="0"/>
        </a:xfrm>
      </p:grpSpPr>
      <p:pic>
        <p:nvPicPr>
          <p:cNvPr id="18" name="Google Shape;18;p60"/>
          <p:cNvPicPr preferRelativeResize="0"/>
          <p:nvPr/>
        </p:nvPicPr>
        <p:blipFill rotWithShape="1">
          <a:blip r:embed="rId2">
            <a:alphaModFix/>
          </a:blip>
          <a:srcRect/>
          <a:stretch/>
        </p:blipFill>
        <p:spPr>
          <a:xfrm>
            <a:off x="5177307" y="186298"/>
            <a:ext cx="3812148" cy="601304"/>
          </a:xfrm>
          <a:prstGeom prst="rect">
            <a:avLst/>
          </a:prstGeom>
          <a:noFill/>
          <a:ln>
            <a:noFill/>
          </a:ln>
        </p:spPr>
      </p:pic>
      <p:grpSp>
        <p:nvGrpSpPr>
          <p:cNvPr id="19" name="Google Shape;19;p60"/>
          <p:cNvGrpSpPr/>
          <p:nvPr/>
        </p:nvGrpSpPr>
        <p:grpSpPr>
          <a:xfrm>
            <a:off x="0" y="-124"/>
            <a:ext cx="4853665" cy="5740374"/>
            <a:chOff x="0" y="-126"/>
            <a:chExt cx="4554438" cy="5386482"/>
          </a:xfrm>
        </p:grpSpPr>
        <p:sp>
          <p:nvSpPr>
            <p:cNvPr id="20" name="Google Shape;20;p60"/>
            <p:cNvSpPr/>
            <p:nvPr/>
          </p:nvSpPr>
          <p:spPr>
            <a:xfrm rot="10800000" flipH="1">
              <a:off x="0" y="-126"/>
              <a:ext cx="4554438" cy="5386482"/>
            </a:xfrm>
            <a:custGeom>
              <a:avLst/>
              <a:gdLst/>
              <a:ahLst/>
              <a:cxnLst/>
              <a:rect l="l" t="t" r="r" b="b"/>
              <a:pathLst>
                <a:path w="5389868" h="6374535" extrusionOk="0">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rgbClr val="FFFFFF"/>
                </a:solidFill>
                <a:latin typeface="Calibri"/>
                <a:ea typeface="Calibri"/>
                <a:cs typeface="Calibri"/>
                <a:sym typeface="Calibri"/>
              </a:endParaRPr>
            </a:p>
          </p:txBody>
        </p:sp>
        <p:pic>
          <p:nvPicPr>
            <p:cNvPr id="21" name="Google Shape;21;p60" descr="Una caricatura de una ciudad&#10;&#10;Descripción generada automáticamente"/>
            <p:cNvPicPr preferRelativeResize="0"/>
            <p:nvPr/>
          </p:nvPicPr>
          <p:blipFill rotWithShape="1">
            <a:blip r:embed="rId3">
              <a:alphaModFix/>
            </a:blip>
            <a:srcRect l="9870" r="6482"/>
            <a:stretch/>
          </p:blipFill>
          <p:spPr>
            <a:xfrm>
              <a:off x="1" y="-1"/>
              <a:ext cx="4423169" cy="5247982"/>
            </a:xfrm>
            <a:custGeom>
              <a:avLst/>
              <a:gdLst/>
              <a:ahLst/>
              <a:cxnLst/>
              <a:rect l="l" t="t" r="r" b="b"/>
              <a:pathLst>
                <a:path w="5234519" h="6210629" extrusionOk="0">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ln>
              <a:noFill/>
            </a:ln>
          </p:spPr>
        </p:pic>
      </p:grpSp>
      <p:sp>
        <p:nvSpPr>
          <p:cNvPr id="22" name="Google Shape;22;p60"/>
          <p:cNvSpPr txBox="1">
            <a:spLocks noGrp="1"/>
          </p:cNvSpPr>
          <p:nvPr>
            <p:ph type="title"/>
          </p:nvPr>
        </p:nvSpPr>
        <p:spPr>
          <a:xfrm>
            <a:off x="3004575" y="3476150"/>
            <a:ext cx="5995800" cy="1603200"/>
          </a:xfrm>
          <a:prstGeom prst="rect">
            <a:avLst/>
          </a:prstGeom>
          <a:solidFill>
            <a:srgbClr val="DE3075">
              <a:alpha val="63921"/>
            </a:srgbClr>
          </a:solid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3000"/>
              <a:buNone/>
              <a:defRPr sz="5400">
                <a:latin typeface="Calibri"/>
                <a:ea typeface="Calibri"/>
                <a:cs typeface="Calibri"/>
                <a:sym typeface="Calibri"/>
              </a:defRPr>
            </a:lvl1pPr>
            <a:lvl2pPr lvl="1" algn="r">
              <a:lnSpc>
                <a:spcPct val="100000"/>
              </a:lnSpc>
              <a:spcBef>
                <a:spcPts val="0"/>
              </a:spcBef>
              <a:spcAft>
                <a:spcPts val="0"/>
              </a:spcAft>
              <a:buSzPts val="3000"/>
              <a:buNone/>
              <a:defRPr sz="5400"/>
            </a:lvl2pPr>
            <a:lvl3pPr lvl="2" algn="r">
              <a:lnSpc>
                <a:spcPct val="100000"/>
              </a:lnSpc>
              <a:spcBef>
                <a:spcPts val="0"/>
              </a:spcBef>
              <a:spcAft>
                <a:spcPts val="0"/>
              </a:spcAft>
              <a:buSzPts val="3000"/>
              <a:buNone/>
              <a:defRPr sz="5400"/>
            </a:lvl3pPr>
            <a:lvl4pPr lvl="3" algn="r">
              <a:lnSpc>
                <a:spcPct val="100000"/>
              </a:lnSpc>
              <a:spcBef>
                <a:spcPts val="0"/>
              </a:spcBef>
              <a:spcAft>
                <a:spcPts val="0"/>
              </a:spcAft>
              <a:buSzPts val="3000"/>
              <a:buNone/>
              <a:defRPr sz="5400"/>
            </a:lvl4pPr>
            <a:lvl5pPr lvl="4" algn="r">
              <a:lnSpc>
                <a:spcPct val="100000"/>
              </a:lnSpc>
              <a:spcBef>
                <a:spcPts val="0"/>
              </a:spcBef>
              <a:spcAft>
                <a:spcPts val="0"/>
              </a:spcAft>
              <a:buSzPts val="3000"/>
              <a:buNone/>
              <a:defRPr sz="5400"/>
            </a:lvl5pPr>
            <a:lvl6pPr lvl="5" algn="r">
              <a:lnSpc>
                <a:spcPct val="100000"/>
              </a:lnSpc>
              <a:spcBef>
                <a:spcPts val="0"/>
              </a:spcBef>
              <a:spcAft>
                <a:spcPts val="0"/>
              </a:spcAft>
              <a:buSzPts val="3000"/>
              <a:buNone/>
              <a:defRPr sz="5400"/>
            </a:lvl6pPr>
            <a:lvl7pPr lvl="6" algn="r">
              <a:lnSpc>
                <a:spcPct val="100000"/>
              </a:lnSpc>
              <a:spcBef>
                <a:spcPts val="0"/>
              </a:spcBef>
              <a:spcAft>
                <a:spcPts val="0"/>
              </a:spcAft>
              <a:buSzPts val="3000"/>
              <a:buNone/>
              <a:defRPr sz="5400"/>
            </a:lvl7pPr>
            <a:lvl8pPr lvl="7" algn="r">
              <a:lnSpc>
                <a:spcPct val="100000"/>
              </a:lnSpc>
              <a:spcBef>
                <a:spcPts val="0"/>
              </a:spcBef>
              <a:spcAft>
                <a:spcPts val="0"/>
              </a:spcAft>
              <a:buSzPts val="3000"/>
              <a:buNone/>
              <a:defRPr sz="5400"/>
            </a:lvl8pPr>
            <a:lvl9pPr lvl="8" algn="r">
              <a:lnSpc>
                <a:spcPct val="100000"/>
              </a:lnSpc>
              <a:spcBef>
                <a:spcPts val="0"/>
              </a:spcBef>
              <a:spcAft>
                <a:spcPts val="0"/>
              </a:spcAft>
              <a:buSzPts val="3000"/>
              <a:buNone/>
              <a:defRPr sz="5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23"/>
        <p:cNvGrpSpPr/>
        <p:nvPr/>
      </p:nvGrpSpPr>
      <p:grpSpPr>
        <a:xfrm>
          <a:off x="0" y="0"/>
          <a:ext cx="0" cy="0"/>
          <a:chOff x="0" y="0"/>
          <a:chExt cx="0" cy="0"/>
        </a:xfrm>
      </p:grpSpPr>
      <p:sp>
        <p:nvSpPr>
          <p:cNvPr id="24" name="Google Shape;24;p61"/>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1"/>
          <p:cNvSpPr/>
          <p:nvPr/>
        </p:nvSpPr>
        <p:spPr>
          <a:xfrm>
            <a:off x="770850" y="212725"/>
            <a:ext cx="9036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1"/>
          <p:cNvSpPr/>
          <p:nvPr/>
        </p:nvSpPr>
        <p:spPr>
          <a:xfrm>
            <a:off x="146422" y="212725"/>
            <a:ext cx="9036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1"/>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pic>
        <p:nvPicPr>
          <p:cNvPr id="28" name="Google Shape;28;p61"/>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29" name="Google Shape;29;p61"/>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30" name="Google Shape;30;p61"/>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4">
  <p:cSld name="OBJECT_1_1">
    <p:spTree>
      <p:nvGrpSpPr>
        <p:cNvPr id="1" name="Shape 31"/>
        <p:cNvGrpSpPr/>
        <p:nvPr/>
      </p:nvGrpSpPr>
      <p:grpSpPr>
        <a:xfrm>
          <a:off x="0" y="0"/>
          <a:ext cx="0" cy="0"/>
          <a:chOff x="0" y="0"/>
          <a:chExt cx="0" cy="0"/>
        </a:xfrm>
      </p:grpSpPr>
      <p:sp>
        <p:nvSpPr>
          <p:cNvPr id="32" name="Google Shape;32;p62"/>
          <p:cNvSpPr/>
          <p:nvPr/>
        </p:nvSpPr>
        <p:spPr>
          <a:xfrm>
            <a:off x="770850" y="212725"/>
            <a:ext cx="9036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2"/>
          <p:cNvSpPr/>
          <p:nvPr/>
        </p:nvSpPr>
        <p:spPr>
          <a:xfrm>
            <a:off x="146422" y="212725"/>
            <a:ext cx="9036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 name="Google Shape;34;p62"/>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35" name="Google Shape;35;p62"/>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36" name="Google Shape;36;p62"/>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2"/>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 name="Google Shape;38;p62"/>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objetos 2" type="obj">
  <p:cSld name="OBJECT">
    <p:spTree>
      <p:nvGrpSpPr>
        <p:cNvPr id="1" name="Shape 39"/>
        <p:cNvGrpSpPr/>
        <p:nvPr/>
      </p:nvGrpSpPr>
      <p:grpSpPr>
        <a:xfrm>
          <a:off x="0" y="0"/>
          <a:ext cx="0" cy="0"/>
          <a:chOff x="0" y="0"/>
          <a:chExt cx="0" cy="0"/>
        </a:xfrm>
      </p:grpSpPr>
      <p:sp>
        <p:nvSpPr>
          <p:cNvPr id="40" name="Google Shape;40;p63"/>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3"/>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 name="Google Shape;42;p63"/>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43" name="Google Shape;43;p6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44" name="Google Shape;44;p63"/>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6" name="Google Shape;46;p63"/>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objetos 6">
  <p:cSld name="OBJECT_1_1_1_1">
    <p:spTree>
      <p:nvGrpSpPr>
        <p:cNvPr id="1" name="Shape 47"/>
        <p:cNvGrpSpPr/>
        <p:nvPr/>
      </p:nvGrpSpPr>
      <p:grpSpPr>
        <a:xfrm>
          <a:off x="0" y="0"/>
          <a:ext cx="0" cy="0"/>
          <a:chOff x="0" y="0"/>
          <a:chExt cx="0" cy="0"/>
        </a:xfrm>
      </p:grpSpPr>
      <p:sp>
        <p:nvSpPr>
          <p:cNvPr id="48" name="Google Shape;48;p64"/>
          <p:cNvSpPr/>
          <p:nvPr/>
        </p:nvSpPr>
        <p:spPr>
          <a:xfrm>
            <a:off x="770850" y="212725"/>
            <a:ext cx="903600" cy="813000"/>
          </a:xfrm>
          <a:prstGeom prst="parallelogram">
            <a:avLst>
              <a:gd name="adj" fmla="val 4531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4"/>
          <p:cNvSpPr/>
          <p:nvPr/>
        </p:nvSpPr>
        <p:spPr>
          <a:xfrm>
            <a:off x="146422" y="212725"/>
            <a:ext cx="903600" cy="813000"/>
          </a:xfrm>
          <a:prstGeom prst="parallelogram">
            <a:avLst>
              <a:gd name="adj" fmla="val 45310"/>
            </a:avLst>
          </a:prstGeom>
          <a:gradFill>
            <a:gsLst>
              <a:gs pos="0">
                <a:srgbClr val="FFFFFF"/>
              </a:gs>
              <a:gs pos="65000">
                <a:schemeClr val="lt2"/>
              </a:gs>
              <a:gs pos="100000">
                <a:schemeClr val="lt2"/>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 name="Google Shape;50;p64"/>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51" name="Google Shape;51;p6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52" name="Google Shape;52;p64"/>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4" name="Google Shape;54;p64"/>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objetos 7">
  <p:cSld name="OBJECT_1_1_1_1_1">
    <p:spTree>
      <p:nvGrpSpPr>
        <p:cNvPr id="1" name="Shape 55"/>
        <p:cNvGrpSpPr/>
        <p:nvPr/>
      </p:nvGrpSpPr>
      <p:grpSpPr>
        <a:xfrm>
          <a:off x="0" y="0"/>
          <a:ext cx="0" cy="0"/>
          <a:chOff x="0" y="0"/>
          <a:chExt cx="0" cy="0"/>
        </a:xfrm>
      </p:grpSpPr>
      <p:sp>
        <p:nvSpPr>
          <p:cNvPr id="56" name="Google Shape;56;p65"/>
          <p:cNvSpPr/>
          <p:nvPr/>
        </p:nvSpPr>
        <p:spPr>
          <a:xfrm>
            <a:off x="770850" y="212725"/>
            <a:ext cx="903600" cy="813000"/>
          </a:xfrm>
          <a:prstGeom prst="parallelogram">
            <a:avLst>
              <a:gd name="adj" fmla="val 45310"/>
            </a:avLst>
          </a:prstGeom>
          <a:solidFill>
            <a:srgbClr val="17284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5"/>
          <p:cNvSpPr/>
          <p:nvPr/>
        </p:nvSpPr>
        <p:spPr>
          <a:xfrm>
            <a:off x="146422" y="212725"/>
            <a:ext cx="903600" cy="813000"/>
          </a:xfrm>
          <a:prstGeom prst="parallelogram">
            <a:avLst>
              <a:gd name="adj" fmla="val 45310"/>
            </a:avLst>
          </a:prstGeom>
          <a:gradFill>
            <a:gsLst>
              <a:gs pos="0">
                <a:srgbClr val="FFFFFF"/>
              </a:gs>
              <a:gs pos="65000">
                <a:schemeClr val="dk1"/>
              </a:gs>
              <a:gs pos="100000">
                <a:schemeClr val="dk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8" name="Google Shape;58;p65"/>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59" name="Google Shape;59;p6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60" name="Google Shape;60;p65"/>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2" name="Google Shape;62;p65"/>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regar Imagen">
  <p:cSld name="TWO_OBJECTS_1_1">
    <p:spTree>
      <p:nvGrpSpPr>
        <p:cNvPr id="1" name="Shape 63"/>
        <p:cNvGrpSpPr/>
        <p:nvPr/>
      </p:nvGrpSpPr>
      <p:grpSpPr>
        <a:xfrm>
          <a:off x="0" y="0"/>
          <a:ext cx="0" cy="0"/>
          <a:chOff x="0" y="0"/>
          <a:chExt cx="0" cy="0"/>
        </a:xfrm>
      </p:grpSpPr>
      <p:sp>
        <p:nvSpPr>
          <p:cNvPr id="64" name="Google Shape;64;p66"/>
          <p:cNvSpPr/>
          <p:nvPr/>
        </p:nvSpPr>
        <p:spPr>
          <a:xfrm>
            <a:off x="770850" y="212725"/>
            <a:ext cx="9036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6"/>
          <p:cNvSpPr/>
          <p:nvPr/>
        </p:nvSpPr>
        <p:spPr>
          <a:xfrm>
            <a:off x="146422" y="212725"/>
            <a:ext cx="9036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6" name="Google Shape;66;p66"/>
          <p:cNvPicPr preferRelativeResize="0"/>
          <p:nvPr/>
        </p:nvPicPr>
        <p:blipFill rotWithShape="1">
          <a:blip r:embed="rId2">
            <a:alphaModFix/>
          </a:blip>
          <a:srcRect/>
          <a:stretch/>
        </p:blipFill>
        <p:spPr>
          <a:xfrm>
            <a:off x="6179349" y="389413"/>
            <a:ext cx="2746703" cy="459625"/>
          </a:xfrm>
          <a:prstGeom prst="rect">
            <a:avLst/>
          </a:prstGeom>
          <a:noFill/>
          <a:ln>
            <a:noFill/>
          </a:ln>
        </p:spPr>
      </p:pic>
      <p:sp>
        <p:nvSpPr>
          <p:cNvPr id="67" name="Google Shape;67;p66"/>
          <p:cNvSpPr txBox="1">
            <a:spLocks noGrp="1"/>
          </p:cNvSpPr>
          <p:nvPr>
            <p:ph type="body" idx="1"/>
          </p:nvPr>
        </p:nvSpPr>
        <p:spPr>
          <a:xfrm>
            <a:off x="294150" y="1218600"/>
            <a:ext cx="4085700" cy="5137800"/>
          </a:xfrm>
          <a:prstGeom prst="rect">
            <a:avLst/>
          </a:prstGeom>
          <a:noFill/>
          <a:ln>
            <a:noFill/>
          </a:ln>
        </p:spPr>
        <p:txBody>
          <a:bodyPr spcFirstLastPara="1" wrap="square" lIns="91425" tIns="45700" rIns="91425" bIns="45700" anchor="t" anchorCtr="0">
            <a:noAutofit/>
          </a:bodyPr>
          <a:lstStyle>
            <a:lvl1pPr marL="457200" marR="0" lvl="0" indent="-406400" algn="l">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a:ea typeface="Calibri"/>
                <a:cs typeface="Calibri"/>
                <a:sym typeface="Calibri"/>
              </a:defRPr>
            </a:lvl1pPr>
            <a:lvl2pPr marL="914400" marR="0" lvl="1" indent="-381000" algn="l">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68" name="Google Shape;68;p66"/>
          <p:cNvSpPr/>
          <p:nvPr/>
        </p:nvSpPr>
        <p:spPr>
          <a:xfrm>
            <a:off x="1372975" y="212725"/>
            <a:ext cx="4806374"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818990"/>
              </a:buClr>
              <a:buSzPts val="1800"/>
              <a:buNone/>
              <a:defRPr>
                <a:latin typeface="Calibri"/>
                <a:ea typeface="Calibri"/>
                <a:cs typeface="Calibri"/>
                <a:sym typeface="Calibri"/>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0" name="Google Shape;70;p66"/>
          <p:cNvSpPr txBox="1"/>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6C7A8A"/>
                </a:solidFill>
                <a:latin typeface="Roboto Mono"/>
                <a:ea typeface="Roboto Mono"/>
                <a:cs typeface="Roboto Mono"/>
                <a:sym typeface="Roboto Mono"/>
              </a:rPr>
              <a:t>‹Nº›</a:t>
            </a:fld>
            <a:endParaRPr sz="1200" b="0" i="0" u="none" strike="noStrike" cap="none">
              <a:solidFill>
                <a:srgbClr val="6C7A8A"/>
              </a:solidFill>
              <a:latin typeface="Roboto Mono"/>
              <a:ea typeface="Roboto Mono"/>
              <a:cs typeface="Roboto Mono"/>
              <a:sym typeface="Roboto Mon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57"/>
          <p:cNvSpPr txBox="1">
            <a:spLocks noGrp="1"/>
          </p:cNvSpPr>
          <p:nvPr>
            <p:ph type="body" idx="1"/>
          </p:nvPr>
        </p:nvSpPr>
        <p:spPr>
          <a:xfrm>
            <a:off x="294150" y="1218600"/>
            <a:ext cx="8555700" cy="5137800"/>
          </a:xfrm>
          <a:prstGeom prst="rect">
            <a:avLst/>
          </a:prstGeom>
          <a:noFill/>
          <a:ln>
            <a:noFill/>
          </a:ln>
        </p:spPr>
        <p:txBody>
          <a:bodyPr spcFirstLastPara="1" wrap="square" lIns="90000"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b="0" i="0" u="none" strike="noStrike" cap="none">
                <a:solidFill>
                  <a:srgbClr val="818990"/>
                </a:solidFill>
                <a:latin typeface="Franklin Gothic"/>
                <a:ea typeface="Franklin Gothic"/>
                <a:cs typeface="Franklin Gothic"/>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b="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b="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b="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sz="1400" b="0"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b="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b="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b="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b="0" i="0" u="none" strike="noStrike" cap="none">
                <a:solidFill>
                  <a:schemeClr val="dk2"/>
                </a:solidFill>
                <a:latin typeface="Franklin Gothic"/>
                <a:ea typeface="Franklin Gothic"/>
                <a:cs typeface="Franklin Gothic"/>
                <a:sym typeface="Franklin Gothic"/>
              </a:defRPr>
            </a:lvl9pPr>
          </a:lstStyle>
          <a:p>
            <a:endParaRPr/>
          </a:p>
        </p:txBody>
      </p:sp>
      <p:sp>
        <p:nvSpPr>
          <p:cNvPr id="7" name="Google Shape;7;p57"/>
          <p:cNvSpPr txBox="1">
            <a:spLocks noGrp="1"/>
          </p:cNvSpPr>
          <p:nvPr>
            <p:ph type="sldNum" idx="12"/>
          </p:nvPr>
        </p:nvSpPr>
        <p:spPr>
          <a:xfrm>
            <a:off x="6915150" y="6356351"/>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6C7A8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
        <p:nvSpPr>
          <p:cNvPr id="8" name="Google Shape;8;p57"/>
          <p:cNvSpPr txBox="1">
            <a:spLocks noGrp="1"/>
          </p:cNvSpPr>
          <p:nvPr>
            <p:ph type="title"/>
          </p:nvPr>
        </p:nvSpPr>
        <p:spPr>
          <a:xfrm>
            <a:off x="1763700" y="212725"/>
            <a:ext cx="6751800" cy="81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3000"/>
              <a:buFont typeface="Roboto Condensed"/>
              <a:buNone/>
              <a:defRPr sz="3000" b="0" i="0" u="none" strike="noStrike" cap="none">
                <a:solidFill>
                  <a:srgbClr val="FFFFFF"/>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hyperlink" Target="https://netbeans.org/downloads/8.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s://www.oracle.com/technetwork/java/javase/downloads/jdk8-downloads-2133151.html"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3993775" y="2487700"/>
            <a:ext cx="4894800" cy="2891100"/>
          </a:xfrm>
          <a:prstGeom prst="rect">
            <a:avLst/>
          </a:prstGeom>
          <a:noFill/>
          <a:ln>
            <a:noFill/>
          </a:ln>
        </p:spPr>
        <p:txBody>
          <a:bodyPr spcFirstLastPara="1" wrap="square" lIns="91425" tIns="45700" rIns="91425" bIns="45700" anchor="b" anchorCtr="0">
            <a:noAutofit/>
          </a:bodyPr>
          <a:lstStyle/>
          <a:p>
            <a:pPr marL="0" lvl="0" indent="0" algn="r" rtl="0">
              <a:lnSpc>
                <a:spcPct val="90000"/>
              </a:lnSpc>
              <a:spcBef>
                <a:spcPts val="0"/>
              </a:spcBef>
              <a:spcAft>
                <a:spcPts val="0"/>
              </a:spcAft>
              <a:buSzPts val="3000"/>
              <a:buNone/>
            </a:pPr>
            <a:r>
              <a:rPr lang="en-US" sz="3600"/>
              <a:t>Experiencia de Aprendizaje 2: Lenguaje de Programación, sintaxis y semántica</a:t>
            </a:r>
            <a:endParaRPr/>
          </a:p>
        </p:txBody>
      </p:sp>
      <p:sp>
        <p:nvSpPr>
          <p:cNvPr id="89" name="Google Shape;89;p1"/>
          <p:cNvSpPr>
            <a:spLocks noGrp="1"/>
          </p:cNvSpPr>
          <p:nvPr>
            <p:ph type="subTitle" idx="1"/>
          </p:nvPr>
        </p:nvSpPr>
        <p:spPr>
          <a:xfrm>
            <a:off x="6386512" y="5620875"/>
            <a:ext cx="2502087" cy="873900"/>
          </a:xfrm>
          <a:prstGeom prst="roundRect">
            <a:avLst>
              <a:gd name="adj" fmla="val 16667"/>
            </a:avLst>
          </a:prstGeom>
          <a:solidFill>
            <a:srgbClr val="DE3075"/>
          </a:solidFill>
          <a:ln>
            <a:noFill/>
          </a:ln>
        </p:spPr>
        <p:txBody>
          <a:bodyPr spcFirstLastPara="1" wrap="square" lIns="91425" tIns="0" rIns="182875" bIns="0" anchor="t" anchorCtr="0">
            <a:noAutofit/>
          </a:bodyPr>
          <a:lstStyle/>
          <a:p>
            <a:pPr marL="0" lvl="0" indent="0" algn="ctr" rtl="0">
              <a:lnSpc>
                <a:spcPct val="90000"/>
              </a:lnSpc>
              <a:spcBef>
                <a:spcPts val="1000"/>
              </a:spcBef>
              <a:spcAft>
                <a:spcPts val="0"/>
              </a:spcAft>
              <a:buSzPts val="2800"/>
              <a:buNone/>
            </a:pPr>
            <a:r>
              <a:rPr lang="en-US" sz="1800"/>
              <a:t>PGY2121-Desarrollo de Software y Escritorio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NetBeans</a:t>
            </a:r>
            <a:endParaRPr/>
          </a:p>
        </p:txBody>
      </p:sp>
      <p:sp>
        <p:nvSpPr>
          <p:cNvPr id="147" name="Google Shape;147;p9"/>
          <p:cNvSpPr/>
          <p:nvPr/>
        </p:nvSpPr>
        <p:spPr>
          <a:xfrm>
            <a:off x="397565" y="1305268"/>
            <a:ext cx="8348870" cy="387794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1" dirty="0" smtClean="0">
                <a:solidFill>
                  <a:srgbClr val="222222"/>
                </a:solidFill>
                <a:latin typeface="Calibri"/>
                <a:ea typeface="Calibri"/>
                <a:cs typeface="Calibri"/>
                <a:sym typeface="Calibri"/>
              </a:rPr>
              <a:t>Características:</a:t>
            </a:r>
          </a:p>
          <a:p>
            <a:pPr marL="0" marR="0" lvl="0" indent="0" algn="just" rtl="0">
              <a:lnSpc>
                <a:spcPct val="100000"/>
              </a:lnSpc>
              <a:spcBef>
                <a:spcPts val="0"/>
              </a:spcBef>
              <a:spcAft>
                <a:spcPts val="0"/>
              </a:spcAft>
              <a:buNone/>
            </a:pPr>
            <a:endParaRPr lang="es-CL" sz="2400" b="1" dirty="0" smtClean="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1800" b="1" dirty="0" smtClean="0">
                <a:solidFill>
                  <a:srgbClr val="222222"/>
                </a:solidFill>
                <a:latin typeface="Calibri" panose="020F0502020204030204" pitchFamily="34" charset="0"/>
                <a:ea typeface="Calibri"/>
                <a:cs typeface="Calibri" panose="020F0502020204030204" pitchFamily="34" charset="0"/>
                <a:sym typeface="Calibri"/>
              </a:rPr>
              <a:t>E</a:t>
            </a:r>
            <a:r>
              <a:rPr lang="es-CL" sz="1800" b="0" i="0" u="none" strike="noStrike" cap="none" dirty="0" smtClean="0">
                <a:solidFill>
                  <a:srgbClr val="222222"/>
                </a:solidFill>
                <a:latin typeface="Calibri" panose="020F0502020204030204" pitchFamily="34" charset="0"/>
                <a:ea typeface="Calibri"/>
                <a:cs typeface="Calibri" panose="020F0502020204030204" pitchFamily="34" charset="0"/>
                <a:sym typeface="Calibri"/>
              </a:rPr>
              <a:t>s un entorno de desarrollo muy completo y utilizado por los programadores. </a:t>
            </a:r>
          </a:p>
          <a:p>
            <a:pPr marL="0" marR="0" lvl="0" indent="0" algn="just" rtl="0">
              <a:lnSpc>
                <a:spcPct val="100000"/>
              </a:lnSpc>
              <a:spcBef>
                <a:spcPts val="0"/>
              </a:spcBef>
              <a:spcAft>
                <a:spcPts val="0"/>
              </a:spcAft>
              <a:buNone/>
            </a:pPr>
            <a:endParaRPr lang="es-CL" sz="1800" dirty="0">
              <a:solidFill>
                <a:srgbClr val="222222"/>
              </a:solidFill>
              <a:latin typeface="Calibri" panose="020F0502020204030204" pitchFamily="34" charset="0"/>
              <a:ea typeface="Calibri"/>
              <a:cs typeface="Calibri" panose="020F0502020204030204" pitchFamily="34" charset="0"/>
              <a:sym typeface="Calibri"/>
            </a:endParaRPr>
          </a:p>
          <a:p>
            <a:pPr marL="0" marR="0" lvl="0" indent="0" algn="just" rtl="0">
              <a:lnSpc>
                <a:spcPct val="100000"/>
              </a:lnSpc>
              <a:spcBef>
                <a:spcPts val="0"/>
              </a:spcBef>
              <a:spcAft>
                <a:spcPts val="0"/>
              </a:spcAft>
              <a:buNone/>
            </a:pPr>
            <a:r>
              <a:rPr lang="es-CL" sz="1800" b="0" i="0" u="none" strike="noStrike" cap="none" dirty="0" smtClean="0">
                <a:solidFill>
                  <a:srgbClr val="222222"/>
                </a:solidFill>
                <a:latin typeface="Calibri" panose="020F0502020204030204" pitchFamily="34" charset="0"/>
                <a:ea typeface="Calibri"/>
                <a:cs typeface="Calibri" panose="020F0502020204030204" pitchFamily="34" charset="0"/>
                <a:sym typeface="Calibri"/>
              </a:rPr>
              <a:t>Contiene muchas funcionalidades, para distintos tipos de aplicaciones, es multilenguaje y multiplataforma. </a:t>
            </a:r>
          </a:p>
          <a:p>
            <a:pPr marL="0" marR="0" lvl="0" indent="0" algn="just" rtl="0">
              <a:lnSpc>
                <a:spcPct val="100000"/>
              </a:lnSpc>
              <a:spcBef>
                <a:spcPts val="0"/>
              </a:spcBef>
              <a:spcAft>
                <a:spcPts val="0"/>
              </a:spcAft>
              <a:buNone/>
            </a:pPr>
            <a:endParaRPr lang="es-CL" sz="1800" b="0" i="0" u="none" strike="noStrike" cap="none" dirty="0" smtClean="0">
              <a:solidFill>
                <a:srgbClr val="222222"/>
              </a:solidFill>
              <a:latin typeface="Calibri" panose="020F0502020204030204" pitchFamily="34" charset="0"/>
              <a:ea typeface="Calibri"/>
              <a:cs typeface="Calibri" panose="020F0502020204030204" pitchFamily="34" charset="0"/>
              <a:sym typeface="Calibri"/>
            </a:endParaRPr>
          </a:p>
          <a:p>
            <a:pPr marL="0" marR="0" lvl="0" indent="0" algn="just" rtl="0">
              <a:lnSpc>
                <a:spcPct val="100000"/>
              </a:lnSpc>
              <a:spcBef>
                <a:spcPts val="0"/>
              </a:spcBef>
              <a:spcAft>
                <a:spcPts val="0"/>
              </a:spcAft>
              <a:buNone/>
            </a:pPr>
            <a:r>
              <a:rPr lang="es-CL" sz="1800" b="0" i="0" u="none" strike="noStrike" cap="none" dirty="0" smtClean="0">
                <a:solidFill>
                  <a:srgbClr val="222222"/>
                </a:solidFill>
                <a:latin typeface="Calibri" panose="020F0502020204030204" pitchFamily="34" charset="0"/>
                <a:ea typeface="Calibri"/>
                <a:cs typeface="Calibri" panose="020F0502020204030204" pitchFamily="34" charset="0"/>
                <a:sym typeface="Calibri"/>
              </a:rPr>
              <a:t>Se pueden crear aplicaciones web y de escritorio,  facilitando al máximo la programación, la prueba y la depuración de las aplicaciones que se desarrollan. También incorpora un editor propio.</a:t>
            </a:r>
          </a:p>
          <a:p>
            <a:pPr marL="0" marR="0" lvl="0" indent="0" algn="just" rtl="0">
              <a:lnSpc>
                <a:spcPct val="100000"/>
              </a:lnSpc>
              <a:spcBef>
                <a:spcPts val="0"/>
              </a:spcBef>
              <a:spcAft>
                <a:spcPts val="0"/>
              </a:spcAft>
              <a:buNone/>
            </a:pPr>
            <a:endParaRPr lang="es-CL" sz="1800" dirty="0" smtClean="0">
              <a:latin typeface="Calibri" panose="020F0502020204030204" pitchFamily="34" charset="0"/>
              <a:cs typeface="Calibri" panose="020F0502020204030204" pitchFamily="34" charset="0"/>
            </a:endParaRPr>
          </a:p>
          <a:p>
            <a:pPr marL="0" marR="0" lvl="0" indent="0" algn="just" rtl="0">
              <a:lnSpc>
                <a:spcPct val="100000"/>
              </a:lnSpc>
              <a:spcBef>
                <a:spcPts val="0"/>
              </a:spcBef>
              <a:spcAft>
                <a:spcPts val="0"/>
              </a:spcAft>
              <a:buNone/>
            </a:pPr>
            <a:r>
              <a:rPr lang="es-CL" sz="1800" b="0" i="0" u="none" strike="noStrike" cap="none" dirty="0" smtClean="0">
                <a:solidFill>
                  <a:srgbClr val="222222"/>
                </a:solidFill>
                <a:latin typeface="Calibri" panose="020F0502020204030204" pitchFamily="34" charset="0"/>
                <a:ea typeface="Calibri"/>
                <a:cs typeface="Calibri" panose="020F0502020204030204" pitchFamily="34" charset="0"/>
                <a:sym typeface="Calibri"/>
              </a:rPr>
              <a:t>El lenguaje que mejor soporta es Java, ya que fue creado por Oracle y su creación fue para ser el IDE de Java.</a:t>
            </a:r>
            <a:r>
              <a:rPr lang="en-US" sz="1800" b="0" i="0" u="none" strike="noStrike" cap="none" dirty="0">
                <a:solidFill>
                  <a:srgbClr val="222222"/>
                </a:solidFill>
                <a:latin typeface="Calibri" panose="020F0502020204030204" pitchFamily="34" charset="0"/>
                <a:ea typeface="Calibri"/>
                <a:cs typeface="Calibri" panose="020F0502020204030204" pitchFamily="34" charset="0"/>
                <a:sym typeface="Calibri"/>
              </a:rPr>
              <a:t> </a:t>
            </a:r>
            <a:endParaRPr sz="1800" b="0" i="0" u="none" strike="noStrike" cap="none" dirty="0">
              <a:solidFill>
                <a:srgbClr val="222222"/>
              </a:solidFill>
              <a:latin typeface="Calibri" panose="020F0502020204030204" pitchFamily="34" charset="0"/>
              <a:ea typeface="Calibri"/>
              <a:cs typeface="Calibri" panose="020F0502020204030204" pitchFamily="34" charset="0"/>
              <a:sym typeface="Calibri"/>
            </a:endParaRPr>
          </a:p>
        </p:txBody>
      </p:sp>
      <p:pic>
        <p:nvPicPr>
          <p:cNvPr id="148" name="Google Shape;148;p9"/>
          <p:cNvPicPr preferRelativeResize="0"/>
          <p:nvPr/>
        </p:nvPicPr>
        <p:blipFill rotWithShape="1">
          <a:blip r:embed="rId3">
            <a:alphaModFix/>
          </a:blip>
          <a:srcRect/>
          <a:stretch/>
        </p:blipFill>
        <p:spPr>
          <a:xfrm>
            <a:off x="3907791" y="5258576"/>
            <a:ext cx="3128644" cy="1072512"/>
          </a:xfrm>
          <a:prstGeom prst="rect">
            <a:avLst/>
          </a:prstGeom>
          <a:noFill/>
          <a:ln>
            <a:noFill/>
          </a:ln>
          <a:effectLst>
            <a:outerShdw blurRad="50800" dist="38100" dir="2700000" algn="tl" rotWithShape="0">
              <a:srgbClr val="CCCFD1">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0"/>
          <p:cNvPicPr preferRelativeResize="0"/>
          <p:nvPr/>
        </p:nvPicPr>
        <p:blipFill rotWithShape="1">
          <a:blip r:embed="rId3">
            <a:alphaModFix/>
          </a:blip>
          <a:srcRect/>
          <a:stretch/>
        </p:blipFill>
        <p:spPr>
          <a:xfrm>
            <a:off x="1782656" y="3282532"/>
            <a:ext cx="5572044" cy="3368270"/>
          </a:xfrm>
          <a:prstGeom prst="rect">
            <a:avLst/>
          </a:prstGeom>
          <a:noFill/>
          <a:ln>
            <a:noFill/>
          </a:ln>
        </p:spPr>
      </p:pic>
      <p:sp>
        <p:nvSpPr>
          <p:cNvPr id="154" name="Google Shape;154;p1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NetBeans</a:t>
            </a:r>
            <a:endParaRPr/>
          </a:p>
        </p:txBody>
      </p:sp>
      <p:sp>
        <p:nvSpPr>
          <p:cNvPr id="155" name="Google Shape;155;p10"/>
          <p:cNvSpPr/>
          <p:nvPr/>
        </p:nvSpPr>
        <p:spPr>
          <a:xfrm>
            <a:off x="397565" y="1186000"/>
            <a:ext cx="8348870" cy="184661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Instalación:</a:t>
            </a:r>
          </a:p>
          <a:p>
            <a:pPr marL="285750" marR="0" lvl="0" indent="-285750" algn="just" rtl="0">
              <a:lnSpc>
                <a:spcPct val="100000"/>
              </a:lnSpc>
              <a:spcBef>
                <a:spcPts val="0"/>
              </a:spcBef>
              <a:spcAft>
                <a:spcPts val="0"/>
              </a:spcAft>
              <a:buFont typeface="Arial" panose="020B0604020202020204" pitchFamily="34" charset="0"/>
              <a:buChar char="•"/>
            </a:pPr>
            <a:r>
              <a:rPr lang="es-CL" sz="1800" b="0" i="0" u="none" strike="noStrike" cap="none" dirty="0" smtClean="0">
                <a:solidFill>
                  <a:srgbClr val="222222"/>
                </a:solidFill>
                <a:latin typeface="Calibri" panose="020F0502020204030204" pitchFamily="34" charset="0"/>
                <a:ea typeface="Calibri"/>
                <a:cs typeface="Calibri" panose="020F0502020204030204" pitchFamily="34" charset="0"/>
                <a:sym typeface="Calibri"/>
              </a:rPr>
              <a:t>Descárguelo de (seleccione la última versión): </a:t>
            </a:r>
            <a:r>
              <a:rPr lang="es-CL" sz="1800" b="0" i="0" u="sng" strike="noStrike" cap="none" dirty="0" smtClean="0">
                <a:solidFill>
                  <a:srgbClr val="32558E"/>
                </a:solidFill>
                <a:latin typeface="Calibri" panose="020F0502020204030204" pitchFamily="34" charset="0"/>
                <a:cs typeface="Calibri" panose="020F0502020204030204" pitchFamily="34" charset="0"/>
                <a:sym typeface="Arial"/>
                <a:hlinkClick r:id="rId4"/>
              </a:rPr>
              <a:t>https://netbeans.org/downloads/8.2/</a:t>
            </a:r>
            <a:endParaRPr lang="es-CL" sz="1800" b="0" i="0" u="none" strike="noStrike" cap="none" dirty="0" smtClean="0">
              <a:solidFill>
                <a:srgbClr val="32558E"/>
              </a:solidFill>
              <a:latin typeface="Calibri" panose="020F0502020204030204" pitchFamily="34" charset="0"/>
              <a:cs typeface="Calibri" panose="020F0502020204030204" pitchFamily="34" charset="0"/>
              <a:sym typeface="Arial"/>
            </a:endParaRPr>
          </a:p>
          <a:p>
            <a:pPr marL="285750" marR="0" lvl="0" indent="-285750" algn="ctr" rtl="0">
              <a:lnSpc>
                <a:spcPct val="100000"/>
              </a:lnSpc>
              <a:spcBef>
                <a:spcPts val="0"/>
              </a:spcBef>
              <a:spcAft>
                <a:spcPts val="0"/>
              </a:spcAft>
              <a:buFont typeface="Arial" panose="020B0604020202020204" pitchFamily="34" charset="0"/>
              <a:buChar char="•"/>
            </a:pPr>
            <a:endParaRPr lang="es-CL" sz="1800" b="0" i="0" u="none" strike="noStrike" cap="none" dirty="0" smtClean="0">
              <a:solidFill>
                <a:srgbClr val="32558E"/>
              </a:solidFill>
              <a:latin typeface="Calibri"/>
              <a:ea typeface="Calibri"/>
              <a:cs typeface="Calibri"/>
              <a:sym typeface="Calibri"/>
            </a:endParaRPr>
          </a:p>
          <a:p>
            <a:pPr marL="285750" marR="0" lvl="0" indent="-285750" algn="just" rtl="0">
              <a:lnSpc>
                <a:spcPct val="100000"/>
              </a:lnSpc>
              <a:spcBef>
                <a:spcPts val="0"/>
              </a:spcBef>
              <a:spcAft>
                <a:spcPts val="0"/>
              </a:spcAft>
              <a:buFont typeface="Arial" panose="020B0604020202020204" pitchFamily="34" charset="0"/>
              <a:buChar char="•"/>
            </a:pPr>
            <a:r>
              <a:rPr lang="es-CL" sz="1800" b="0" i="0" u="none" strike="noStrike" cap="none" dirty="0" smtClean="0">
                <a:solidFill>
                  <a:srgbClr val="222222"/>
                </a:solidFill>
                <a:latin typeface="Calibri"/>
                <a:ea typeface="Calibri"/>
                <a:cs typeface="Calibri"/>
                <a:sym typeface="Calibri"/>
              </a:rPr>
              <a:t>Seleccione el lenguaje (1), plataforma (2) y presione </a:t>
            </a:r>
            <a:r>
              <a:rPr lang="es-CL" sz="1800" b="0" i="0" u="none" strike="noStrike" cap="none" dirty="0" err="1" smtClean="0">
                <a:solidFill>
                  <a:srgbClr val="222222"/>
                </a:solidFill>
                <a:latin typeface="Calibri"/>
                <a:ea typeface="Calibri"/>
                <a:cs typeface="Calibri"/>
                <a:sym typeface="Calibri"/>
              </a:rPr>
              <a:t>Download</a:t>
            </a:r>
            <a:r>
              <a:rPr lang="es-CL" sz="1800" b="0" i="0" u="none" strike="noStrike" cap="none" dirty="0" smtClean="0">
                <a:solidFill>
                  <a:srgbClr val="222222"/>
                </a:solidFill>
                <a:latin typeface="Calibri"/>
                <a:ea typeface="Calibri"/>
                <a:cs typeface="Calibri"/>
                <a:sym typeface="Calibri"/>
              </a:rPr>
              <a:t> Java SE (3). </a:t>
            </a:r>
          </a:p>
          <a:p>
            <a:pPr marL="285750" marR="0" lvl="0" indent="-285750" algn="just" rtl="0">
              <a:lnSpc>
                <a:spcPct val="100000"/>
              </a:lnSpc>
              <a:spcBef>
                <a:spcPts val="0"/>
              </a:spcBef>
              <a:spcAft>
                <a:spcPts val="0"/>
              </a:spcAft>
              <a:buFont typeface="Arial" panose="020B0604020202020204" pitchFamily="34" charset="0"/>
              <a:buChar char="•"/>
            </a:pPr>
            <a:endParaRPr lang="es-CL" sz="1800" b="0" i="0" u="none" strike="noStrike" cap="none" dirty="0" smtClean="0">
              <a:solidFill>
                <a:srgbClr val="222222"/>
              </a:solidFill>
              <a:latin typeface="Calibri"/>
              <a:ea typeface="Calibri"/>
              <a:cs typeface="Calibri"/>
              <a:sym typeface="Calibri"/>
            </a:endParaRPr>
          </a:p>
          <a:p>
            <a:pPr marL="285750" marR="0" lvl="0" indent="-285750" algn="just" rtl="0">
              <a:lnSpc>
                <a:spcPct val="100000"/>
              </a:lnSpc>
              <a:spcBef>
                <a:spcPts val="0"/>
              </a:spcBef>
              <a:spcAft>
                <a:spcPts val="0"/>
              </a:spcAft>
              <a:buFont typeface="Arial" panose="020B0604020202020204" pitchFamily="34" charset="0"/>
              <a:buChar char="•"/>
            </a:pPr>
            <a:r>
              <a:rPr lang="es-CL" sz="1800" b="0" i="0" u="none" strike="noStrike" cap="none" dirty="0" smtClean="0">
                <a:solidFill>
                  <a:srgbClr val="222222"/>
                </a:solidFill>
                <a:latin typeface="Calibri"/>
                <a:ea typeface="Calibri"/>
                <a:cs typeface="Calibri"/>
                <a:sym typeface="Calibri"/>
              </a:rPr>
              <a:t>Ejecuta e instala.</a:t>
            </a:r>
            <a:endParaRPr lang="es-CL" sz="1800" b="0" i="0" u="none" strike="noStrike" cap="none" dirty="0">
              <a:solidFill>
                <a:srgbClr val="222222"/>
              </a:solidFill>
              <a:latin typeface="Calibri"/>
              <a:ea typeface="Calibri"/>
              <a:cs typeface="Calibri"/>
              <a:sym typeface="Calibri"/>
            </a:endParaRPr>
          </a:p>
        </p:txBody>
      </p:sp>
      <p:pic>
        <p:nvPicPr>
          <p:cNvPr id="156" name="Google Shape;156;p10" descr="Flecha recta"/>
          <p:cNvPicPr preferRelativeResize="0"/>
          <p:nvPr/>
        </p:nvPicPr>
        <p:blipFill rotWithShape="1">
          <a:blip r:embed="rId5">
            <a:alphaModFix/>
          </a:blip>
          <a:srcRect/>
          <a:stretch/>
        </p:blipFill>
        <p:spPr>
          <a:xfrm>
            <a:off x="7169168" y="3429000"/>
            <a:ext cx="1020675" cy="676118"/>
          </a:xfrm>
          <a:prstGeom prst="rect">
            <a:avLst/>
          </a:prstGeom>
          <a:noFill/>
          <a:ln>
            <a:noFill/>
          </a:ln>
        </p:spPr>
      </p:pic>
      <p:pic>
        <p:nvPicPr>
          <p:cNvPr id="157" name="Google Shape;157;p10" descr="Flecha recta"/>
          <p:cNvPicPr preferRelativeResize="0"/>
          <p:nvPr/>
        </p:nvPicPr>
        <p:blipFill rotWithShape="1">
          <a:blip r:embed="rId5">
            <a:alphaModFix/>
          </a:blip>
          <a:srcRect/>
          <a:stretch/>
        </p:blipFill>
        <p:spPr>
          <a:xfrm rot="-7909386">
            <a:off x="4061662" y="3001078"/>
            <a:ext cx="1020675" cy="676118"/>
          </a:xfrm>
          <a:prstGeom prst="rect">
            <a:avLst/>
          </a:prstGeom>
          <a:noFill/>
          <a:ln>
            <a:noFill/>
          </a:ln>
        </p:spPr>
      </p:pic>
      <p:pic>
        <p:nvPicPr>
          <p:cNvPr id="158" name="Google Shape;158;p10" descr="Flecha recta"/>
          <p:cNvPicPr preferRelativeResize="0"/>
          <p:nvPr/>
        </p:nvPicPr>
        <p:blipFill rotWithShape="1">
          <a:blip r:embed="rId5">
            <a:alphaModFix/>
          </a:blip>
          <a:srcRect/>
          <a:stretch/>
        </p:blipFill>
        <p:spPr>
          <a:xfrm rot="-10645309">
            <a:off x="1988985" y="6122678"/>
            <a:ext cx="1020675" cy="676118"/>
          </a:xfrm>
          <a:prstGeom prst="rect">
            <a:avLst/>
          </a:prstGeom>
          <a:noFill/>
          <a:ln>
            <a:noFill/>
          </a:ln>
        </p:spPr>
      </p:pic>
      <p:sp>
        <p:nvSpPr>
          <p:cNvPr id="159" name="Google Shape;159;p10"/>
          <p:cNvSpPr txBox="1"/>
          <p:nvPr/>
        </p:nvSpPr>
        <p:spPr>
          <a:xfrm>
            <a:off x="4571999" y="3285230"/>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1</a:t>
            </a:r>
            <a:endParaRPr/>
          </a:p>
        </p:txBody>
      </p:sp>
      <p:sp>
        <p:nvSpPr>
          <p:cNvPr id="160" name="Google Shape;160;p10"/>
          <p:cNvSpPr txBox="1"/>
          <p:nvPr/>
        </p:nvSpPr>
        <p:spPr>
          <a:xfrm>
            <a:off x="7354700" y="3575468"/>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2</a:t>
            </a:r>
            <a:endParaRPr/>
          </a:p>
        </p:txBody>
      </p:sp>
      <p:sp>
        <p:nvSpPr>
          <p:cNvPr id="161" name="Google Shape;161;p10"/>
          <p:cNvSpPr txBox="1"/>
          <p:nvPr/>
        </p:nvSpPr>
        <p:spPr>
          <a:xfrm>
            <a:off x="2499322" y="6275869"/>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NetBeans</a:t>
            </a:r>
            <a:endParaRPr/>
          </a:p>
        </p:txBody>
      </p:sp>
      <p:sp>
        <p:nvSpPr>
          <p:cNvPr id="167" name="Google Shape;167;p11"/>
          <p:cNvSpPr/>
          <p:nvPr/>
        </p:nvSpPr>
        <p:spPr>
          <a:xfrm>
            <a:off x="397565" y="1186000"/>
            <a:ext cx="8348870" cy="830997"/>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222222"/>
                </a:solidFill>
                <a:latin typeface="Calibri"/>
                <a:ea typeface="Calibri"/>
                <a:cs typeface="Calibri"/>
                <a:sym typeface="Calibri"/>
              </a:rPr>
              <a:t>Al iniciar NetBeans, se abre una página de inicio con información del entorno. </a:t>
            </a:r>
            <a:endParaRPr sz="2400" b="0" i="0" u="none" strike="noStrike" cap="none">
              <a:solidFill>
                <a:srgbClr val="222222"/>
              </a:solidFill>
              <a:latin typeface="Calibri"/>
              <a:ea typeface="Calibri"/>
              <a:cs typeface="Calibri"/>
              <a:sym typeface="Calibri"/>
            </a:endParaRPr>
          </a:p>
        </p:txBody>
      </p:sp>
      <p:pic>
        <p:nvPicPr>
          <p:cNvPr id="168" name="Google Shape;168;p11"/>
          <p:cNvPicPr preferRelativeResize="0"/>
          <p:nvPr/>
        </p:nvPicPr>
        <p:blipFill rotWithShape="1">
          <a:blip r:embed="rId3">
            <a:alphaModFix/>
          </a:blip>
          <a:srcRect/>
          <a:stretch/>
        </p:blipFill>
        <p:spPr>
          <a:xfrm>
            <a:off x="3564549" y="1707445"/>
            <a:ext cx="686483" cy="939654"/>
          </a:xfrm>
          <a:prstGeom prst="rect">
            <a:avLst/>
          </a:prstGeom>
          <a:blipFill rotWithShape="1">
            <a:blip r:embed="rId4">
              <a:alphaModFix/>
            </a:blip>
            <a:tile tx="0" ty="0" sx="100000" sy="100000" flip="none" algn="tl"/>
          </a:blipFill>
          <a:ln>
            <a:noFill/>
          </a:ln>
        </p:spPr>
      </p:pic>
      <p:pic>
        <p:nvPicPr>
          <p:cNvPr id="169" name="Google Shape;169;p11"/>
          <p:cNvPicPr preferRelativeResize="0"/>
          <p:nvPr/>
        </p:nvPicPr>
        <p:blipFill rotWithShape="1">
          <a:blip r:embed="rId5">
            <a:alphaModFix/>
          </a:blip>
          <a:srcRect/>
          <a:stretch/>
        </p:blipFill>
        <p:spPr>
          <a:xfrm>
            <a:off x="894524" y="2946787"/>
            <a:ext cx="6877878" cy="3417378"/>
          </a:xfrm>
          <a:prstGeom prst="rect">
            <a:avLst/>
          </a:prstGeom>
          <a:noFill/>
          <a:ln>
            <a:noFill/>
          </a:ln>
        </p:spPr>
      </p:pic>
      <p:pic>
        <p:nvPicPr>
          <p:cNvPr id="170" name="Google Shape;170;p11" descr="Flecha con giro a la izquierda"/>
          <p:cNvPicPr preferRelativeResize="0"/>
          <p:nvPr/>
        </p:nvPicPr>
        <p:blipFill rotWithShape="1">
          <a:blip r:embed="rId6">
            <a:alphaModFix/>
          </a:blip>
          <a:srcRect/>
          <a:stretch/>
        </p:blipFill>
        <p:spPr>
          <a:xfrm>
            <a:off x="2477584" y="2058711"/>
            <a:ext cx="941191" cy="830996"/>
          </a:xfrm>
          <a:prstGeom prst="rect">
            <a:avLst/>
          </a:prstGeom>
          <a:noFill/>
          <a:ln>
            <a:noFill/>
          </a:ln>
        </p:spPr>
      </p:pic>
      <p:pic>
        <p:nvPicPr>
          <p:cNvPr id="171" name="Google Shape;171;p11" descr="Flecha lineal: recto"/>
          <p:cNvPicPr preferRelativeResize="0"/>
          <p:nvPr/>
        </p:nvPicPr>
        <p:blipFill rotWithShape="1">
          <a:blip r:embed="rId7">
            <a:alphaModFix/>
          </a:blip>
          <a:srcRect/>
          <a:stretch/>
        </p:blipFill>
        <p:spPr>
          <a:xfrm>
            <a:off x="6941405" y="3243472"/>
            <a:ext cx="864125" cy="8309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NetBeans</a:t>
            </a:r>
            <a:endParaRPr/>
          </a:p>
        </p:txBody>
      </p:sp>
      <p:sp>
        <p:nvSpPr>
          <p:cNvPr id="177" name="Google Shape;177;p12"/>
          <p:cNvSpPr/>
          <p:nvPr/>
        </p:nvSpPr>
        <p:spPr>
          <a:xfrm>
            <a:off x="397565" y="1186000"/>
            <a:ext cx="8348870" cy="46166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222222"/>
                </a:solidFill>
                <a:latin typeface="Calibri"/>
                <a:ea typeface="Calibri"/>
                <a:cs typeface="Calibri"/>
                <a:sym typeface="Calibri"/>
              </a:rPr>
              <a:t>Sus paneles principales son: </a:t>
            </a:r>
            <a:endParaRPr sz="2400" b="0" i="0" u="none" strike="noStrike" cap="none">
              <a:solidFill>
                <a:srgbClr val="222222"/>
              </a:solidFill>
              <a:latin typeface="Calibri"/>
              <a:ea typeface="Calibri"/>
              <a:cs typeface="Calibri"/>
              <a:sym typeface="Calibri"/>
            </a:endParaRPr>
          </a:p>
        </p:txBody>
      </p:sp>
      <p:pic>
        <p:nvPicPr>
          <p:cNvPr id="181" name="Google Shape;181;p12"/>
          <p:cNvPicPr preferRelativeResize="0"/>
          <p:nvPr/>
        </p:nvPicPr>
        <p:blipFill rotWithShape="1">
          <a:blip r:embed="rId3">
            <a:alphaModFix/>
          </a:blip>
          <a:srcRect/>
          <a:stretch/>
        </p:blipFill>
        <p:spPr>
          <a:xfrm>
            <a:off x="1591115" y="6152398"/>
            <a:ext cx="6173801" cy="559137"/>
          </a:xfrm>
          <a:prstGeom prst="rect">
            <a:avLst/>
          </a:prstGeom>
          <a:noFill/>
          <a:ln>
            <a:noFill/>
          </a:ln>
        </p:spPr>
      </p:pic>
      <p:sp>
        <p:nvSpPr>
          <p:cNvPr id="185" name="Google Shape;185;p12"/>
          <p:cNvSpPr/>
          <p:nvPr/>
        </p:nvSpPr>
        <p:spPr>
          <a:xfrm>
            <a:off x="397565" y="5471408"/>
            <a:ext cx="577594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Pueden encontrar su documentación oficial</a:t>
            </a:r>
            <a:r>
              <a:rPr lang="en-US" sz="2400" b="0" i="0" u="none" strike="noStrike" cap="none" dirty="0" smtClean="0">
                <a:solidFill>
                  <a:srgbClr val="222222"/>
                </a:solidFill>
                <a:latin typeface="Calibri"/>
                <a:ea typeface="Calibri"/>
                <a:cs typeface="Calibri"/>
                <a:sym typeface="Calibri"/>
              </a:rPr>
              <a:t>:</a:t>
            </a:r>
            <a:endParaRPr sz="2400" b="0" i="0" u="none" strike="noStrike" cap="none" dirty="0">
              <a:solidFill>
                <a:srgbClr val="000000"/>
              </a:solidFill>
              <a:latin typeface="Arial"/>
              <a:ea typeface="Arial"/>
              <a:cs typeface="Arial"/>
              <a:sym typeface="Arial"/>
            </a:endParaRPr>
          </a:p>
        </p:txBody>
      </p:sp>
      <p:pic>
        <p:nvPicPr>
          <p:cNvPr id="186" name="Google Shape;186;p12" descr="Flecha lineal: recto"/>
          <p:cNvPicPr preferRelativeResize="0"/>
          <p:nvPr/>
        </p:nvPicPr>
        <p:blipFill rotWithShape="1">
          <a:blip r:embed="rId4">
            <a:alphaModFix/>
          </a:blip>
          <a:srcRect/>
          <a:stretch/>
        </p:blipFill>
        <p:spPr>
          <a:xfrm rot="-5400000">
            <a:off x="5832065" y="5455821"/>
            <a:ext cx="461665" cy="914400"/>
          </a:xfrm>
          <a:prstGeom prst="rect">
            <a:avLst/>
          </a:prstGeom>
          <a:noFill/>
          <a:ln>
            <a:noFill/>
          </a:ln>
        </p:spPr>
      </p:pic>
      <p:pic>
        <p:nvPicPr>
          <p:cNvPr id="2" name="Imagen 1"/>
          <p:cNvPicPr>
            <a:picLocks noChangeAspect="1"/>
          </p:cNvPicPr>
          <p:nvPr/>
        </p:nvPicPr>
        <p:blipFill>
          <a:blip r:embed="rId5"/>
          <a:stretch>
            <a:fillRect/>
          </a:stretch>
        </p:blipFill>
        <p:spPr>
          <a:xfrm>
            <a:off x="1465207" y="1656209"/>
            <a:ext cx="5545193" cy="32940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3"/>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NetBeans +  JDK</a:t>
            </a:r>
            <a:endParaRPr/>
          </a:p>
        </p:txBody>
      </p:sp>
      <p:sp>
        <p:nvSpPr>
          <p:cNvPr id="192" name="Google Shape;192;p13"/>
          <p:cNvSpPr/>
          <p:nvPr/>
        </p:nvSpPr>
        <p:spPr>
          <a:xfrm>
            <a:off x="280534" y="1310225"/>
            <a:ext cx="8359884" cy="32316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222222"/>
                </a:solidFill>
                <a:latin typeface="Calibri"/>
                <a:ea typeface="Calibri"/>
                <a:cs typeface="Calibri"/>
                <a:sym typeface="Calibri"/>
              </a:rPr>
              <a:t>Además del IDE, se debe instalar el </a:t>
            </a:r>
            <a:r>
              <a:rPr lang="en-US" sz="2400" b="1" i="0" u="none" strike="noStrike" cap="none">
                <a:solidFill>
                  <a:srgbClr val="222222"/>
                </a:solidFill>
                <a:latin typeface="Calibri"/>
                <a:ea typeface="Calibri"/>
                <a:cs typeface="Calibri"/>
                <a:sym typeface="Calibri"/>
              </a:rPr>
              <a:t>Kit de Desarrollo de Java </a:t>
            </a:r>
            <a:r>
              <a:rPr lang="en-US" sz="2400" b="0" i="0" u="none" strike="noStrike" cap="none">
                <a:solidFill>
                  <a:srgbClr val="222222"/>
                </a:solidFill>
                <a:latin typeface="Calibri"/>
                <a:ea typeface="Calibri"/>
                <a:cs typeface="Calibri"/>
                <a:sym typeface="Calibri"/>
              </a:rPr>
              <a:t>(</a:t>
            </a:r>
            <a:r>
              <a:rPr lang="en-US" sz="2400" b="1" i="0" u="none" strike="noStrike" cap="none">
                <a:solidFill>
                  <a:srgbClr val="222222"/>
                </a:solidFill>
                <a:latin typeface="Calibri"/>
                <a:ea typeface="Calibri"/>
                <a:cs typeface="Calibri"/>
                <a:sym typeface="Calibri"/>
              </a:rPr>
              <a:t>JDK</a:t>
            </a:r>
            <a:r>
              <a:rPr lang="en-US" sz="2400" b="0" i="0" u="none" strike="noStrike" cap="none">
                <a:solidFill>
                  <a:srgbClr val="222222"/>
                </a:solidFill>
                <a:latin typeface="Calibri"/>
                <a:ea typeface="Calibri"/>
                <a:cs typeface="Calibri"/>
                <a:sym typeface="Calibri"/>
              </a:rPr>
              <a:t>), que es un conjunto de herramientas, utilidades, documentación y ejemplos para desarrollar aplicaciones Java.</a:t>
            </a:r>
            <a:endParaRPr/>
          </a:p>
          <a:p>
            <a:pPr marL="0" marR="0" lvl="0" indent="0" algn="just" rtl="0">
              <a:lnSpc>
                <a:spcPct val="100000"/>
              </a:lnSpc>
              <a:spcBef>
                <a:spcPts val="0"/>
              </a:spcBef>
              <a:spcAft>
                <a:spcPts val="0"/>
              </a:spcAft>
              <a:buNone/>
            </a:pPr>
            <a:endParaRPr sz="2400" b="0" i="0" u="none" strike="noStrike" cap="none">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400" b="0" i="0" u="none" strike="noStrike" cap="none">
                <a:solidFill>
                  <a:srgbClr val="222222"/>
                </a:solidFill>
                <a:latin typeface="Calibri"/>
                <a:ea typeface="Calibri"/>
                <a:cs typeface="Calibri"/>
                <a:sym typeface="Calibri"/>
              </a:rPr>
              <a:t>Se puede descargar de la siguiente página:</a:t>
            </a:r>
            <a:endParaRPr/>
          </a:p>
          <a:p>
            <a:pPr marL="0" marR="0" lvl="0" indent="0" algn="just" rtl="0">
              <a:lnSpc>
                <a:spcPct val="100000"/>
              </a:lnSpc>
              <a:spcBef>
                <a:spcPts val="0"/>
              </a:spcBef>
              <a:spcAft>
                <a:spcPts val="0"/>
              </a:spcAft>
              <a:buNone/>
            </a:pPr>
            <a:endParaRPr sz="2400" b="0" i="0" u="none" strike="noStrike" cap="none">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1800" b="0" i="0" u="sng" strike="noStrike" cap="none">
                <a:solidFill>
                  <a:srgbClr val="32558E"/>
                </a:solidFill>
                <a:latin typeface="Arial"/>
                <a:ea typeface="Arial"/>
                <a:cs typeface="Arial"/>
                <a:sym typeface="Arial"/>
                <a:hlinkClick r:id="rId3"/>
              </a:rPr>
              <a:t>https://www.oracle.com/technetwork/java/javase/downloads/jdk8-downloads-2133151.html</a:t>
            </a:r>
            <a:endParaRPr sz="1800" b="0" i="0" u="none" strike="noStrike" cap="none">
              <a:solidFill>
                <a:srgbClr val="32558E"/>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pic>
        <p:nvPicPr>
          <p:cNvPr id="193" name="Google Shape;193;p13"/>
          <p:cNvPicPr preferRelativeResize="0"/>
          <p:nvPr/>
        </p:nvPicPr>
        <p:blipFill rotWithShape="1">
          <a:blip r:embed="rId4">
            <a:alphaModFix/>
          </a:blip>
          <a:srcRect/>
          <a:stretch/>
        </p:blipFill>
        <p:spPr>
          <a:xfrm>
            <a:off x="2511026" y="4361346"/>
            <a:ext cx="3898900" cy="1739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Lenguaje de Programación Java</a:t>
            </a:r>
            <a:endParaRPr/>
          </a:p>
        </p:txBody>
      </p:sp>
      <p:sp>
        <p:nvSpPr>
          <p:cNvPr id="199" name="Google Shape;199;p14"/>
          <p:cNvSpPr/>
          <p:nvPr/>
        </p:nvSpPr>
        <p:spPr>
          <a:xfrm>
            <a:off x="397565" y="1119740"/>
            <a:ext cx="8348870" cy="4524275"/>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1" i="0" u="none" strike="noStrike" cap="none" dirty="0" smtClean="0">
                <a:solidFill>
                  <a:srgbClr val="222222"/>
                </a:solidFill>
                <a:latin typeface="Calibri"/>
                <a:ea typeface="Calibri"/>
                <a:cs typeface="Calibri"/>
                <a:sym typeface="Calibri"/>
              </a:rPr>
              <a:t>Un poco de Historia:</a:t>
            </a:r>
          </a:p>
          <a:p>
            <a:pPr marL="0" marR="0" lvl="0" indent="0" algn="just" rtl="0">
              <a:lnSpc>
                <a:spcPct val="100000"/>
              </a:lnSpc>
              <a:spcBef>
                <a:spcPts val="0"/>
              </a:spcBef>
              <a:spcAft>
                <a:spcPts val="0"/>
              </a:spcAft>
              <a:buNone/>
            </a:pPr>
            <a:endParaRPr lang="en-US" sz="2400" b="0" i="0" u="none" strike="noStrike" cap="none" dirty="0" smtClean="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2400" b="0" i="0" u="none" strike="noStrike" cap="none" dirty="0" err="1" smtClean="0">
                <a:solidFill>
                  <a:srgbClr val="222222"/>
                </a:solidFill>
                <a:latin typeface="Calibri"/>
                <a:ea typeface="Calibri"/>
                <a:cs typeface="Calibri"/>
                <a:sym typeface="Calibri"/>
              </a:rPr>
              <a:t>Sun</a:t>
            </a:r>
            <a:r>
              <a:rPr lang="es-CL" sz="2400" b="0" i="0" u="none" strike="noStrike" cap="none" dirty="0" smtClean="0">
                <a:solidFill>
                  <a:srgbClr val="222222"/>
                </a:solidFill>
                <a:latin typeface="Calibri"/>
                <a:ea typeface="Calibri"/>
                <a:cs typeface="Calibri"/>
                <a:sym typeface="Calibri"/>
              </a:rPr>
              <a:t> Microsystems patrocinó en 1991 un proyecto interno de investigación dirigido por James </a:t>
            </a:r>
            <a:r>
              <a:rPr lang="es-CL" sz="2400" b="0" i="0" u="none" strike="noStrike" cap="none" dirty="0" err="1" smtClean="0">
                <a:solidFill>
                  <a:srgbClr val="222222"/>
                </a:solidFill>
                <a:latin typeface="Calibri"/>
                <a:ea typeface="Calibri"/>
                <a:cs typeface="Calibri"/>
                <a:sym typeface="Calibri"/>
              </a:rPr>
              <a:t>Gosling</a:t>
            </a:r>
            <a:r>
              <a:rPr lang="es-CL" sz="2400" b="0" i="0" u="none" strike="noStrike" cap="none" dirty="0" smtClean="0">
                <a:solidFill>
                  <a:srgbClr val="222222"/>
                </a:solidFill>
                <a:latin typeface="Calibri"/>
                <a:ea typeface="Calibri"/>
                <a:cs typeface="Calibri"/>
                <a:sym typeface="Calibri"/>
              </a:rPr>
              <a:t>, que dio como resultado un lenguaje de programación orientado a objetos basado en C++, al que se llamó </a:t>
            </a:r>
            <a:r>
              <a:rPr lang="es-CL" sz="2400" b="1" i="0" u="none" strike="noStrike" cap="none" dirty="0" smtClean="0">
                <a:solidFill>
                  <a:srgbClr val="222222"/>
                </a:solidFill>
                <a:latin typeface="Calibri"/>
                <a:ea typeface="Calibri"/>
                <a:cs typeface="Calibri"/>
                <a:sym typeface="Calibri"/>
              </a:rPr>
              <a:t>Java</a:t>
            </a:r>
            <a:r>
              <a:rPr lang="es-CL" sz="2400" b="0" i="0" u="none" strike="noStrike" cap="none" dirty="0" smtClean="0">
                <a:solidFill>
                  <a:srgbClr val="222222"/>
                </a:solidFill>
                <a:latin typeface="Calibri"/>
                <a:ea typeface="Calibri"/>
                <a:cs typeface="Calibri"/>
                <a:sym typeface="Calibri"/>
              </a:rPr>
              <a:t>. En 2010, </a:t>
            </a:r>
            <a:r>
              <a:rPr lang="es-CL" sz="2400" b="1" i="0" u="none" strike="noStrike" cap="none" dirty="0" smtClean="0">
                <a:solidFill>
                  <a:srgbClr val="222222"/>
                </a:solidFill>
                <a:latin typeface="Calibri"/>
                <a:ea typeface="Calibri"/>
                <a:cs typeface="Calibri"/>
                <a:sym typeface="Calibri"/>
              </a:rPr>
              <a:t>Oracle</a:t>
            </a:r>
            <a:r>
              <a:rPr lang="es-CL" sz="2400" b="0" i="0" u="none" strike="noStrike" cap="none" dirty="0" smtClean="0">
                <a:solidFill>
                  <a:srgbClr val="222222"/>
                </a:solidFill>
                <a:latin typeface="Calibri"/>
                <a:ea typeface="Calibri"/>
                <a:cs typeface="Calibri"/>
                <a:sym typeface="Calibri"/>
              </a:rPr>
              <a:t> adquirió́ </a:t>
            </a:r>
            <a:r>
              <a:rPr lang="es-CL" sz="2400" b="0" i="0" u="none" strike="noStrike" cap="none" dirty="0" err="1" smtClean="0">
                <a:solidFill>
                  <a:srgbClr val="222222"/>
                </a:solidFill>
                <a:latin typeface="Calibri"/>
                <a:ea typeface="Calibri"/>
                <a:cs typeface="Calibri"/>
                <a:sym typeface="Calibri"/>
              </a:rPr>
              <a:t>Sun</a:t>
            </a:r>
            <a:r>
              <a:rPr lang="es-CL" sz="2400" b="0" i="0" u="none" strike="noStrike" cap="none" dirty="0" smtClean="0">
                <a:solidFill>
                  <a:srgbClr val="222222"/>
                </a:solidFill>
                <a:latin typeface="Calibri"/>
                <a:ea typeface="Calibri"/>
                <a:cs typeface="Calibri"/>
                <a:sym typeface="Calibri"/>
              </a:rPr>
              <a:t> Microsystems.</a:t>
            </a:r>
            <a:endParaRPr lang="es-CL" dirty="0" smtClean="0"/>
          </a:p>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Un objetivo clave de Java es poder escribir programas que se ejecuten en una gran variedad de sistemas y dispositivos. A esto se le conoce como “</a:t>
            </a:r>
            <a:r>
              <a:rPr lang="es-CL" sz="2400" b="1" i="0" u="none" strike="noStrike" cap="none" dirty="0" smtClean="0">
                <a:solidFill>
                  <a:srgbClr val="222222"/>
                </a:solidFill>
                <a:latin typeface="Calibri"/>
                <a:ea typeface="Calibri"/>
                <a:cs typeface="Calibri"/>
                <a:sym typeface="Calibri"/>
              </a:rPr>
              <a:t>escribir una vez, ejecutar en cualquier parte</a:t>
            </a:r>
            <a:r>
              <a:rPr lang="es-CL" sz="2400" b="0" i="0" u="none" strike="noStrike" cap="none" dirty="0" smtClean="0">
                <a:solidFill>
                  <a:srgbClr val="222222"/>
                </a:solidFill>
                <a:latin typeface="Calibri"/>
                <a:ea typeface="Calibri"/>
                <a:cs typeface="Calibri"/>
                <a:sym typeface="Calibri"/>
              </a:rPr>
              <a:t>”.</a:t>
            </a:r>
            <a:endParaRPr lang="es-CL" dirty="0" smtClean="0"/>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p:txBody>
      </p:sp>
      <p:pic>
        <p:nvPicPr>
          <p:cNvPr id="200" name="Google Shape;200;p14"/>
          <p:cNvPicPr preferRelativeResize="0"/>
          <p:nvPr/>
        </p:nvPicPr>
        <p:blipFill rotWithShape="1">
          <a:blip r:embed="rId3">
            <a:alphaModFix/>
          </a:blip>
          <a:srcRect/>
          <a:stretch/>
        </p:blipFill>
        <p:spPr>
          <a:xfrm>
            <a:off x="6513900" y="4687742"/>
            <a:ext cx="1408558" cy="136808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Lenguaje de Programación Java</a:t>
            </a:r>
            <a:endParaRPr/>
          </a:p>
        </p:txBody>
      </p:sp>
      <p:sp>
        <p:nvSpPr>
          <p:cNvPr id="199" name="Google Shape;199;p14"/>
          <p:cNvSpPr/>
          <p:nvPr/>
        </p:nvSpPr>
        <p:spPr>
          <a:xfrm>
            <a:off x="418585" y="1151271"/>
            <a:ext cx="8348870" cy="317005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En la actualidad, los usos de Java son:</a:t>
            </a:r>
            <a:endParaRPr lang="es-CL" sz="800" b="0" i="0" u="none" strike="noStrike" cap="none" dirty="0" smtClean="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lang="es-CL" sz="800" b="0" i="0" u="none" strike="noStrike" cap="none" dirty="0" smtClean="0">
              <a:solidFill>
                <a:srgbClr val="222222"/>
              </a:solidFill>
              <a:latin typeface="Calibri"/>
              <a:ea typeface="Calibri"/>
              <a:cs typeface="Calibri"/>
              <a:sym typeface="Calibri"/>
            </a:endParaRPr>
          </a:p>
          <a:p>
            <a:pPr marL="342900" marR="0" lvl="0" indent="-342900" algn="just" rtl="0">
              <a:lnSpc>
                <a:spcPct val="100000"/>
              </a:lnSpc>
              <a:spcBef>
                <a:spcPts val="0"/>
              </a:spcBef>
              <a:spcAft>
                <a:spcPts val="0"/>
              </a:spcAft>
              <a:buClr>
                <a:srgbClr val="000000"/>
              </a:buClr>
              <a:buSzPts val="2400"/>
              <a:buFont typeface="Arial"/>
              <a:buChar char="•"/>
            </a:pPr>
            <a:r>
              <a:rPr lang="es-CL" sz="2400" b="0" i="0" u="none" strike="noStrike" cap="none" dirty="0" smtClean="0">
                <a:solidFill>
                  <a:srgbClr val="222222"/>
                </a:solidFill>
                <a:latin typeface="Calibri"/>
                <a:ea typeface="Calibri"/>
                <a:cs typeface="Calibri"/>
                <a:sym typeface="Calibri"/>
              </a:rPr>
              <a:t>Desarrollar aplicaciones empresariales a gran escala</a:t>
            </a:r>
            <a:endParaRPr lang="es-CL" dirty="0" smtClean="0"/>
          </a:p>
          <a:p>
            <a:pPr marL="342900" marR="0" lvl="0" indent="-342900" algn="just" rtl="0">
              <a:lnSpc>
                <a:spcPct val="100000"/>
              </a:lnSpc>
              <a:spcBef>
                <a:spcPts val="0"/>
              </a:spcBef>
              <a:spcAft>
                <a:spcPts val="0"/>
              </a:spcAft>
              <a:buClr>
                <a:srgbClr val="000000"/>
              </a:buClr>
              <a:buSzPts val="2400"/>
              <a:buFont typeface="Arial"/>
              <a:buChar char="•"/>
            </a:pPr>
            <a:r>
              <a:rPr lang="es-CL" sz="2400" b="0" i="0" u="none" strike="noStrike" cap="none" dirty="0" smtClean="0">
                <a:solidFill>
                  <a:srgbClr val="222222"/>
                </a:solidFill>
                <a:latin typeface="Calibri"/>
                <a:ea typeface="Calibri"/>
                <a:cs typeface="Calibri"/>
                <a:sym typeface="Calibri"/>
              </a:rPr>
              <a:t>Mejorar la funcionalidad de los servidores Web</a:t>
            </a:r>
            <a:endParaRPr lang="es-CL" dirty="0" smtClean="0"/>
          </a:p>
          <a:p>
            <a:pPr marL="342900" marR="0" lvl="0" indent="-342900" algn="just" rtl="0">
              <a:lnSpc>
                <a:spcPct val="100000"/>
              </a:lnSpc>
              <a:spcBef>
                <a:spcPts val="0"/>
              </a:spcBef>
              <a:spcAft>
                <a:spcPts val="0"/>
              </a:spcAft>
              <a:buClr>
                <a:srgbClr val="000000"/>
              </a:buClr>
              <a:buSzPts val="2400"/>
              <a:buFont typeface="Arial"/>
              <a:buChar char="•"/>
            </a:pPr>
            <a:r>
              <a:rPr lang="es-CL" sz="2400" b="0" i="0" u="none" strike="noStrike" cap="none" dirty="0" smtClean="0">
                <a:solidFill>
                  <a:srgbClr val="222222"/>
                </a:solidFill>
                <a:latin typeface="Calibri"/>
                <a:ea typeface="Calibri"/>
                <a:cs typeface="Calibri"/>
                <a:sym typeface="Calibri"/>
              </a:rPr>
              <a:t>Proporcionar aplicaciones para los dispositivos de uso doméstico (teléfonos celulares, receptores de televisión por Internet, entre otras). </a:t>
            </a:r>
            <a:endParaRPr lang="es-CL" dirty="0" smtClean="0"/>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p:txBody>
      </p:sp>
      <p:pic>
        <p:nvPicPr>
          <p:cNvPr id="200" name="Google Shape;200;p14"/>
          <p:cNvPicPr preferRelativeResize="0"/>
          <p:nvPr/>
        </p:nvPicPr>
        <p:blipFill rotWithShape="1">
          <a:blip r:embed="rId3">
            <a:alphaModFix/>
          </a:blip>
          <a:srcRect/>
          <a:stretch/>
        </p:blipFill>
        <p:spPr>
          <a:xfrm>
            <a:off x="6797680" y="4446875"/>
            <a:ext cx="1408558" cy="1368082"/>
          </a:xfrm>
          <a:prstGeom prst="rect">
            <a:avLst/>
          </a:prstGeom>
          <a:noFill/>
          <a:ln>
            <a:noFill/>
          </a:ln>
        </p:spPr>
      </p:pic>
    </p:spTree>
    <p:extLst>
      <p:ext uri="{BB962C8B-B14F-4D97-AF65-F5344CB8AC3E}">
        <p14:creationId xmlns:p14="http://schemas.microsoft.com/office/powerpoint/2010/main" val="2129487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Lenguaje de Programación Java</a:t>
            </a:r>
            <a:endParaRPr/>
          </a:p>
        </p:txBody>
      </p:sp>
      <p:sp>
        <p:nvSpPr>
          <p:cNvPr id="206" name="Google Shape;206;p15"/>
          <p:cNvSpPr/>
          <p:nvPr/>
        </p:nvSpPr>
        <p:spPr>
          <a:xfrm>
            <a:off x="397565" y="1119740"/>
            <a:ext cx="8348870" cy="37856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000" b="0" i="0" u="none" strike="noStrike" cap="none" dirty="0" smtClean="0">
                <a:solidFill>
                  <a:srgbClr val="222222"/>
                </a:solidFill>
                <a:latin typeface="Calibri"/>
                <a:ea typeface="Calibri"/>
                <a:cs typeface="Calibri"/>
                <a:sym typeface="Calibri"/>
              </a:rPr>
              <a:t>Para crear y ejecutar una aplicación en Java existen cinco fases: </a:t>
            </a:r>
            <a:r>
              <a:rPr lang="es-CL" sz="2000" b="1" i="0" u="none" strike="noStrike" cap="none" dirty="0" err="1" smtClean="0">
                <a:solidFill>
                  <a:srgbClr val="222222"/>
                </a:solidFill>
                <a:latin typeface="Calibri"/>
                <a:ea typeface="Calibri"/>
                <a:cs typeface="Calibri"/>
                <a:sym typeface="Calibri"/>
              </a:rPr>
              <a:t>edición</a:t>
            </a:r>
            <a:r>
              <a:rPr lang="es-CL" sz="2000" b="1" i="0" u="none" strike="noStrike" cap="none" dirty="0" smtClean="0">
                <a:solidFill>
                  <a:srgbClr val="222222"/>
                </a:solidFill>
                <a:latin typeface="Calibri"/>
                <a:ea typeface="Calibri"/>
                <a:cs typeface="Calibri"/>
                <a:sym typeface="Calibri"/>
              </a:rPr>
              <a:t>, compilación, carga, verificación y ejecución</a:t>
            </a:r>
            <a:r>
              <a:rPr lang="es-CL" sz="2000" b="0" i="0" u="none" strike="noStrike" cap="none" dirty="0" smtClean="0">
                <a:solidFill>
                  <a:srgbClr val="222222"/>
                </a:solidFill>
                <a:latin typeface="Calibri"/>
                <a:ea typeface="Calibri"/>
                <a:cs typeface="Calibri"/>
                <a:sym typeface="Calibri"/>
              </a:rPr>
              <a:t>. </a:t>
            </a:r>
            <a:endParaRPr lang="es-CL" sz="2000" dirty="0" smtClean="0"/>
          </a:p>
          <a:p>
            <a:pPr marL="0" marR="0" lvl="0" indent="0" algn="just" rtl="0">
              <a:lnSpc>
                <a:spcPct val="100000"/>
              </a:lnSpc>
              <a:spcBef>
                <a:spcPts val="0"/>
              </a:spcBef>
              <a:spcAft>
                <a:spcPts val="0"/>
              </a:spcAft>
              <a:buNone/>
            </a:pPr>
            <a:endParaRPr lang="es-CL" sz="2000" b="0" i="0" u="none" strike="noStrike" cap="none" dirty="0" smtClean="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2000" b="0" i="0" u="none" strike="noStrike" cap="none" dirty="0" smtClean="0">
                <a:solidFill>
                  <a:srgbClr val="222222"/>
                </a:solidFill>
                <a:latin typeface="Calibri"/>
                <a:ea typeface="Calibri"/>
                <a:cs typeface="Calibri"/>
                <a:sym typeface="Calibri"/>
              </a:rPr>
              <a:t>La</a:t>
            </a:r>
            <a:r>
              <a:rPr lang="es-CL" sz="2000" b="1" i="0" u="none" strike="noStrike" cap="none" dirty="0" smtClean="0">
                <a:solidFill>
                  <a:srgbClr val="222222"/>
                </a:solidFill>
                <a:latin typeface="Calibri"/>
                <a:ea typeface="Calibri"/>
                <a:cs typeface="Calibri"/>
                <a:sym typeface="Calibri"/>
              </a:rPr>
              <a:t> fase 1 </a:t>
            </a:r>
            <a:r>
              <a:rPr lang="es-CL" sz="2000" b="0" i="0" u="none" strike="noStrike" cap="none" dirty="0" smtClean="0">
                <a:solidFill>
                  <a:srgbClr val="222222"/>
                </a:solidFill>
                <a:latin typeface="Calibri"/>
                <a:ea typeface="Calibri"/>
                <a:cs typeface="Calibri"/>
                <a:sym typeface="Calibri"/>
              </a:rPr>
              <a:t>consiste en </a:t>
            </a:r>
            <a:r>
              <a:rPr lang="es-CL" sz="2000" b="1" i="0" u="none" strike="noStrike" cap="none" dirty="0" smtClean="0">
                <a:solidFill>
                  <a:srgbClr val="222222"/>
                </a:solidFill>
                <a:latin typeface="Calibri"/>
                <a:ea typeface="Calibri"/>
                <a:cs typeface="Calibri"/>
                <a:sym typeface="Calibri"/>
              </a:rPr>
              <a:t>editar</a:t>
            </a:r>
            <a:r>
              <a:rPr lang="es-CL" sz="2000" b="0" i="0" u="none" strike="noStrike" cap="none" dirty="0" smtClean="0">
                <a:solidFill>
                  <a:srgbClr val="222222"/>
                </a:solidFill>
                <a:latin typeface="Calibri"/>
                <a:ea typeface="Calibri"/>
                <a:cs typeface="Calibri"/>
                <a:sym typeface="Calibri"/>
              </a:rPr>
              <a:t> un archivo para escribir un programa en Java (código fuente), realizar las correcciones necesarias y guardar el programa. Los archivos de código fuente de Java terminan con la extensión .java, lo que indica que este contiene el código fuente en Java.</a:t>
            </a:r>
            <a:endParaRPr lang="es-CL" sz="2000" dirty="0" smtClean="0"/>
          </a:p>
          <a:p>
            <a:pPr marL="0" marR="0" lvl="0" indent="0" algn="just" rtl="0">
              <a:lnSpc>
                <a:spcPct val="100000"/>
              </a:lnSpc>
              <a:spcBef>
                <a:spcPts val="0"/>
              </a:spcBef>
              <a:spcAft>
                <a:spcPts val="0"/>
              </a:spcAft>
              <a:buNone/>
            </a:pPr>
            <a:endParaRPr lang="es-CL" sz="2000" b="0" i="0" u="none" strike="noStrike" cap="none" dirty="0" smtClean="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2000" b="0" i="0" u="none" strike="noStrike" cap="none" dirty="0" smtClean="0">
                <a:solidFill>
                  <a:srgbClr val="222222"/>
                </a:solidFill>
                <a:latin typeface="Calibri"/>
                <a:ea typeface="Calibri"/>
                <a:cs typeface="Calibri"/>
                <a:sym typeface="Calibri"/>
              </a:rPr>
              <a:t>La </a:t>
            </a:r>
            <a:r>
              <a:rPr lang="es-CL" sz="2000" b="1" i="0" u="none" strike="noStrike" cap="none" dirty="0" smtClean="0">
                <a:solidFill>
                  <a:srgbClr val="222222"/>
                </a:solidFill>
                <a:latin typeface="Calibri"/>
                <a:ea typeface="Calibri"/>
                <a:cs typeface="Calibri"/>
                <a:sym typeface="Calibri"/>
              </a:rPr>
              <a:t>fase 2</a:t>
            </a:r>
            <a:r>
              <a:rPr lang="es-CL" sz="2000" b="0" i="0" u="none" strike="noStrike" cap="none" dirty="0" smtClean="0">
                <a:solidFill>
                  <a:srgbClr val="222222"/>
                </a:solidFill>
                <a:latin typeface="Calibri"/>
                <a:ea typeface="Calibri"/>
                <a:cs typeface="Calibri"/>
                <a:sym typeface="Calibri"/>
              </a:rPr>
              <a:t> es la </a:t>
            </a:r>
            <a:r>
              <a:rPr lang="es-CL" sz="2000" b="1" i="0" u="none" strike="noStrike" cap="none" dirty="0" smtClean="0">
                <a:solidFill>
                  <a:srgbClr val="222222"/>
                </a:solidFill>
                <a:latin typeface="Calibri"/>
                <a:ea typeface="Calibri"/>
                <a:cs typeface="Calibri"/>
                <a:sym typeface="Calibri"/>
              </a:rPr>
              <a:t>compilación</a:t>
            </a:r>
            <a:r>
              <a:rPr lang="es-CL" sz="2000" b="0" i="0" u="none" strike="noStrike" cap="none" dirty="0" smtClean="0">
                <a:solidFill>
                  <a:srgbClr val="222222"/>
                </a:solidFill>
                <a:latin typeface="Calibri"/>
                <a:ea typeface="Calibri"/>
                <a:cs typeface="Calibri"/>
                <a:sym typeface="Calibri"/>
              </a:rPr>
              <a:t>, donde se traduce el </a:t>
            </a:r>
            <a:r>
              <a:rPr lang="es-CL" sz="2000" b="0" i="0" u="none" strike="noStrike" cap="none" dirty="0" err="1" smtClean="0">
                <a:solidFill>
                  <a:srgbClr val="222222"/>
                </a:solidFill>
                <a:latin typeface="Calibri"/>
                <a:ea typeface="Calibri"/>
                <a:cs typeface="Calibri"/>
                <a:sym typeface="Calibri"/>
              </a:rPr>
              <a:t>código</a:t>
            </a:r>
            <a:r>
              <a:rPr lang="es-CL" sz="2000" b="0" i="0" u="none" strike="noStrike" cap="none" dirty="0" smtClean="0">
                <a:solidFill>
                  <a:srgbClr val="222222"/>
                </a:solidFill>
                <a:latin typeface="Calibri"/>
                <a:ea typeface="Calibri"/>
                <a:cs typeface="Calibri"/>
                <a:sym typeface="Calibri"/>
              </a:rPr>
              <a:t> fuente de Java en códigos de bytes que representan las tareas a ejecutar en la fase de </a:t>
            </a:r>
            <a:r>
              <a:rPr lang="es-CL" sz="2000" b="0" i="0" u="none" strike="noStrike" cap="none" dirty="0" err="1" smtClean="0">
                <a:solidFill>
                  <a:srgbClr val="222222"/>
                </a:solidFill>
                <a:latin typeface="Calibri"/>
                <a:ea typeface="Calibri"/>
                <a:cs typeface="Calibri"/>
                <a:sym typeface="Calibri"/>
              </a:rPr>
              <a:t>ejecución</a:t>
            </a:r>
            <a:r>
              <a:rPr lang="es-CL" sz="2000" b="0" i="0" u="none" strike="noStrike" cap="none" dirty="0" smtClean="0">
                <a:solidFill>
                  <a:srgbClr val="222222"/>
                </a:solidFill>
                <a:latin typeface="Calibri"/>
                <a:ea typeface="Calibri"/>
                <a:cs typeface="Calibri"/>
                <a:sym typeface="Calibri"/>
              </a:rPr>
              <a:t>. Si el programa compila, se genera un archivo .</a:t>
            </a:r>
            <a:r>
              <a:rPr lang="es-CL" sz="2000" b="0" i="0" u="none" strike="noStrike" cap="none" dirty="0" err="1" smtClean="0">
                <a:solidFill>
                  <a:srgbClr val="222222"/>
                </a:solidFill>
                <a:latin typeface="Calibri"/>
                <a:ea typeface="Calibri"/>
                <a:cs typeface="Calibri"/>
                <a:sym typeface="Calibri"/>
              </a:rPr>
              <a:t>class</a:t>
            </a:r>
            <a:r>
              <a:rPr lang="es-CL" sz="2000" b="0" i="0" u="none" strike="noStrike" cap="none" dirty="0" smtClean="0">
                <a:solidFill>
                  <a:srgbClr val="222222"/>
                </a:solidFill>
                <a:latin typeface="Calibri"/>
                <a:ea typeface="Calibri"/>
                <a:cs typeface="Calibri"/>
                <a:sym typeface="Calibri"/>
              </a:rPr>
              <a:t>. Si el compilador detecta errores, tendrá́ que ir a la fase 1 y corregirlos.</a:t>
            </a:r>
            <a:endParaRPr lang="es-CL" sz="2000" dirty="0"/>
          </a:p>
        </p:txBody>
      </p:sp>
      <p:pic>
        <p:nvPicPr>
          <p:cNvPr id="2" name="Imagen 1"/>
          <p:cNvPicPr>
            <a:picLocks noChangeAspect="1"/>
          </p:cNvPicPr>
          <p:nvPr/>
        </p:nvPicPr>
        <p:blipFill>
          <a:blip r:embed="rId3"/>
          <a:stretch>
            <a:fillRect/>
          </a:stretch>
        </p:blipFill>
        <p:spPr>
          <a:xfrm>
            <a:off x="2541532" y="5103593"/>
            <a:ext cx="3619500" cy="9810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6"/>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Lenguaje de Programación Java</a:t>
            </a:r>
            <a:endParaRPr/>
          </a:p>
        </p:txBody>
      </p:sp>
      <p:sp>
        <p:nvSpPr>
          <p:cNvPr id="214" name="Google Shape;214;p16"/>
          <p:cNvSpPr/>
          <p:nvPr/>
        </p:nvSpPr>
        <p:spPr>
          <a:xfrm>
            <a:off x="266939" y="1418904"/>
            <a:ext cx="4481699" cy="13233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000" b="0" i="0" u="none" strike="noStrike" cap="none" dirty="0" smtClean="0">
                <a:solidFill>
                  <a:srgbClr val="222222"/>
                </a:solidFill>
                <a:latin typeface="Calibri"/>
                <a:ea typeface="Calibri"/>
                <a:cs typeface="Calibri"/>
                <a:sym typeface="Calibri"/>
              </a:rPr>
              <a:t>En la</a:t>
            </a:r>
            <a:r>
              <a:rPr lang="es-CL" sz="2000" b="1" i="0" u="none" strike="noStrike" cap="none" dirty="0" smtClean="0">
                <a:solidFill>
                  <a:srgbClr val="222222"/>
                </a:solidFill>
                <a:latin typeface="Calibri"/>
                <a:ea typeface="Calibri"/>
                <a:cs typeface="Calibri"/>
                <a:sym typeface="Calibri"/>
              </a:rPr>
              <a:t> fase 3</a:t>
            </a:r>
            <a:r>
              <a:rPr lang="es-CL" sz="2000" b="0" i="0" u="none" strike="noStrike" cap="none" dirty="0" smtClean="0">
                <a:solidFill>
                  <a:srgbClr val="222222"/>
                </a:solidFill>
                <a:latin typeface="Calibri"/>
                <a:ea typeface="Calibri"/>
                <a:cs typeface="Calibri"/>
                <a:sym typeface="Calibri"/>
              </a:rPr>
              <a:t>, el </a:t>
            </a:r>
            <a:r>
              <a:rPr lang="es-CL" sz="2000" b="1" i="0" u="none" strike="noStrike" cap="none" dirty="0" smtClean="0">
                <a:solidFill>
                  <a:srgbClr val="222222"/>
                </a:solidFill>
                <a:latin typeface="Calibri"/>
                <a:ea typeface="Calibri"/>
                <a:cs typeface="Calibri"/>
                <a:sym typeface="Calibri"/>
              </a:rPr>
              <a:t>cargador</a:t>
            </a:r>
            <a:r>
              <a:rPr lang="es-CL" sz="2000" b="0" i="0" u="none" strike="noStrike" cap="none" dirty="0" smtClean="0">
                <a:solidFill>
                  <a:srgbClr val="222222"/>
                </a:solidFill>
                <a:latin typeface="Calibri"/>
                <a:ea typeface="Calibri"/>
                <a:cs typeface="Calibri"/>
                <a:sym typeface="Calibri"/>
              </a:rPr>
              <a:t> de clases lee los archivos .</a:t>
            </a:r>
            <a:r>
              <a:rPr lang="es-CL" sz="2000" b="0" i="0" u="none" strike="noStrike" cap="none" dirty="0" err="1" smtClean="0">
                <a:solidFill>
                  <a:srgbClr val="222222"/>
                </a:solidFill>
                <a:latin typeface="Calibri"/>
                <a:ea typeface="Calibri"/>
                <a:cs typeface="Calibri"/>
                <a:sym typeface="Calibri"/>
              </a:rPr>
              <a:t>class</a:t>
            </a:r>
            <a:r>
              <a:rPr lang="es-CL" sz="2000" b="0" i="0" u="none" strike="noStrike" cap="none" dirty="0" smtClean="0">
                <a:solidFill>
                  <a:srgbClr val="222222"/>
                </a:solidFill>
                <a:latin typeface="Calibri"/>
                <a:ea typeface="Calibri"/>
                <a:cs typeface="Calibri"/>
                <a:sym typeface="Calibri"/>
              </a:rPr>
              <a:t> que contienen </a:t>
            </a:r>
            <a:r>
              <a:rPr lang="es-CL" sz="2000" b="0" i="0" u="none" strike="noStrike" cap="none" dirty="0" err="1" smtClean="0">
                <a:solidFill>
                  <a:srgbClr val="222222"/>
                </a:solidFill>
                <a:latin typeface="Calibri"/>
                <a:ea typeface="Calibri"/>
                <a:cs typeface="Calibri"/>
                <a:sym typeface="Calibri"/>
              </a:rPr>
              <a:t>códigos</a:t>
            </a:r>
            <a:r>
              <a:rPr lang="es-CL" sz="2000" b="0" i="0" u="none" strike="noStrike" cap="none" dirty="0" smtClean="0">
                <a:solidFill>
                  <a:srgbClr val="222222"/>
                </a:solidFill>
                <a:latin typeface="Calibri"/>
                <a:ea typeface="Calibri"/>
                <a:cs typeface="Calibri"/>
                <a:sym typeface="Calibri"/>
              </a:rPr>
              <a:t> de bytes y los coloca en la memoria.</a:t>
            </a:r>
          </a:p>
          <a:p>
            <a:pPr marL="0" marR="0" lvl="0" indent="0" algn="just" rtl="0">
              <a:lnSpc>
                <a:spcPct val="100000"/>
              </a:lnSpc>
              <a:spcBef>
                <a:spcPts val="0"/>
              </a:spcBef>
              <a:spcAft>
                <a:spcPts val="0"/>
              </a:spcAft>
              <a:buNone/>
            </a:pPr>
            <a:endParaRPr sz="2000" b="0" i="0" u="none" strike="noStrike" cap="none" dirty="0">
              <a:solidFill>
                <a:srgbClr val="222222"/>
              </a:solidFill>
              <a:latin typeface="Calibri"/>
              <a:ea typeface="Calibri"/>
              <a:cs typeface="Calibri"/>
              <a:sym typeface="Calibri"/>
            </a:endParaRPr>
          </a:p>
        </p:txBody>
      </p:sp>
      <p:pic>
        <p:nvPicPr>
          <p:cNvPr id="215" name="Google Shape;215;p16"/>
          <p:cNvPicPr preferRelativeResize="0"/>
          <p:nvPr/>
        </p:nvPicPr>
        <p:blipFill rotWithShape="1">
          <a:blip r:embed="rId3">
            <a:alphaModFix/>
          </a:blip>
          <a:srcRect/>
          <a:stretch/>
        </p:blipFill>
        <p:spPr>
          <a:xfrm>
            <a:off x="4875869" y="1156973"/>
            <a:ext cx="2569960" cy="1847198"/>
          </a:xfrm>
          <a:prstGeom prst="rect">
            <a:avLst/>
          </a:prstGeom>
          <a:noFill/>
          <a:ln w="9525" cap="flat" cmpd="sng">
            <a:solidFill>
              <a:schemeClr val="accent5"/>
            </a:solidFill>
            <a:prstDash val="solid"/>
            <a:round/>
            <a:headEnd type="none" w="sm" len="sm"/>
            <a:tailEnd type="none" w="sm" len="sm"/>
          </a:ln>
        </p:spPr>
      </p:pic>
      <p:sp>
        <p:nvSpPr>
          <p:cNvPr id="216" name="Google Shape;216;p16"/>
          <p:cNvSpPr/>
          <p:nvPr/>
        </p:nvSpPr>
        <p:spPr>
          <a:xfrm>
            <a:off x="3636310" y="3322855"/>
            <a:ext cx="5049078" cy="132339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000" b="0" i="0" u="none" strike="noStrike" cap="none" dirty="0" smtClean="0">
                <a:solidFill>
                  <a:srgbClr val="222222"/>
                </a:solidFill>
                <a:latin typeface="Calibri"/>
                <a:ea typeface="Calibri"/>
                <a:cs typeface="Calibri"/>
                <a:sym typeface="Calibri"/>
              </a:rPr>
              <a:t>En la </a:t>
            </a:r>
            <a:r>
              <a:rPr lang="es-CL" sz="2000" b="1" i="0" u="none" strike="noStrike" cap="none" dirty="0" smtClean="0">
                <a:solidFill>
                  <a:srgbClr val="222222"/>
                </a:solidFill>
                <a:latin typeface="Calibri"/>
                <a:ea typeface="Calibri"/>
                <a:cs typeface="Calibri"/>
                <a:sym typeface="Calibri"/>
              </a:rPr>
              <a:t>fase 4</a:t>
            </a:r>
            <a:r>
              <a:rPr lang="es-CL" sz="2000" b="0" i="0" u="none" strike="noStrike" cap="none" dirty="0" smtClean="0">
                <a:solidFill>
                  <a:srgbClr val="222222"/>
                </a:solidFill>
                <a:latin typeface="Calibri"/>
                <a:ea typeface="Calibri"/>
                <a:cs typeface="Calibri"/>
                <a:sym typeface="Calibri"/>
              </a:rPr>
              <a:t>, el </a:t>
            </a:r>
            <a:r>
              <a:rPr lang="es-CL" sz="2000" b="1" i="0" u="none" strike="noStrike" cap="none" dirty="0" smtClean="0">
                <a:solidFill>
                  <a:srgbClr val="222222"/>
                </a:solidFill>
                <a:latin typeface="Calibri"/>
                <a:ea typeface="Calibri"/>
                <a:cs typeface="Calibri"/>
                <a:sym typeface="Calibri"/>
              </a:rPr>
              <a:t>verificador</a:t>
            </a:r>
            <a:r>
              <a:rPr lang="es-CL" sz="2000" b="0" i="0" u="none" strike="noStrike" cap="none" dirty="0" smtClean="0">
                <a:solidFill>
                  <a:srgbClr val="222222"/>
                </a:solidFill>
                <a:latin typeface="Calibri"/>
                <a:ea typeface="Calibri"/>
                <a:cs typeface="Calibri"/>
                <a:sym typeface="Calibri"/>
              </a:rPr>
              <a:t> examina sus códigos de bytes para asegurar que sean válidos y que no violen las restricciones de seguridad de Java.</a:t>
            </a:r>
            <a:endParaRPr lang="es-CL" sz="2000" dirty="0"/>
          </a:p>
        </p:txBody>
      </p:sp>
      <p:pic>
        <p:nvPicPr>
          <p:cNvPr id="217" name="Google Shape;217;p16"/>
          <p:cNvPicPr preferRelativeResize="0"/>
          <p:nvPr/>
        </p:nvPicPr>
        <p:blipFill rotWithShape="1">
          <a:blip r:embed="rId4">
            <a:alphaModFix/>
          </a:blip>
          <a:srcRect/>
          <a:stretch/>
        </p:blipFill>
        <p:spPr>
          <a:xfrm>
            <a:off x="176638" y="3144434"/>
            <a:ext cx="3388197" cy="1710762"/>
          </a:xfrm>
          <a:prstGeom prst="rect">
            <a:avLst/>
          </a:prstGeom>
          <a:noFill/>
          <a:ln w="9525" cap="flat" cmpd="sng">
            <a:solidFill>
              <a:schemeClr val="accent5"/>
            </a:solidFill>
            <a:prstDash val="solid"/>
            <a:round/>
            <a:headEnd type="none" w="sm" len="sm"/>
            <a:tailEnd type="none" w="sm" len="sm"/>
          </a:ln>
        </p:spPr>
      </p:pic>
      <p:sp>
        <p:nvSpPr>
          <p:cNvPr id="218" name="Google Shape;218;p16"/>
          <p:cNvSpPr/>
          <p:nvPr/>
        </p:nvSpPr>
        <p:spPr>
          <a:xfrm>
            <a:off x="176638" y="5281138"/>
            <a:ext cx="4572000" cy="101562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000" b="0" i="0" u="none" strike="noStrike" cap="none" dirty="0" smtClean="0">
                <a:solidFill>
                  <a:srgbClr val="222222"/>
                </a:solidFill>
                <a:latin typeface="Calibri"/>
                <a:ea typeface="Calibri"/>
                <a:cs typeface="Calibri"/>
                <a:sym typeface="Calibri"/>
              </a:rPr>
              <a:t>En la </a:t>
            </a:r>
            <a:r>
              <a:rPr lang="es-CL" sz="2000" b="1" i="0" u="none" strike="noStrike" cap="none" dirty="0" smtClean="0">
                <a:solidFill>
                  <a:srgbClr val="222222"/>
                </a:solidFill>
                <a:latin typeface="Calibri"/>
                <a:ea typeface="Calibri"/>
                <a:cs typeface="Calibri"/>
                <a:sym typeface="Calibri"/>
              </a:rPr>
              <a:t>fase 5</a:t>
            </a:r>
            <a:r>
              <a:rPr lang="es-CL" sz="2000" b="0" i="0" u="none" strike="noStrike" cap="none" dirty="0" smtClean="0">
                <a:solidFill>
                  <a:srgbClr val="222222"/>
                </a:solidFill>
                <a:latin typeface="Calibri"/>
                <a:ea typeface="Calibri"/>
                <a:cs typeface="Calibri"/>
                <a:sym typeface="Calibri"/>
              </a:rPr>
              <a:t>, la JVM </a:t>
            </a:r>
            <a:r>
              <a:rPr lang="es-CL" sz="2000" b="1" i="0" u="none" strike="noStrike" cap="none" dirty="0" smtClean="0">
                <a:solidFill>
                  <a:srgbClr val="222222"/>
                </a:solidFill>
                <a:latin typeface="Calibri"/>
                <a:ea typeface="Calibri"/>
                <a:cs typeface="Calibri"/>
                <a:sym typeface="Calibri"/>
              </a:rPr>
              <a:t>ejecuta</a:t>
            </a:r>
            <a:r>
              <a:rPr lang="es-CL" sz="2000" b="0" i="0" u="none" strike="noStrike" cap="none" dirty="0" smtClean="0">
                <a:solidFill>
                  <a:srgbClr val="222222"/>
                </a:solidFill>
                <a:latin typeface="Calibri"/>
                <a:ea typeface="Calibri"/>
                <a:cs typeface="Calibri"/>
                <a:sym typeface="Calibri"/>
              </a:rPr>
              <a:t> los </a:t>
            </a:r>
            <a:r>
              <a:rPr lang="es-CL" sz="2000" b="0" i="0" u="none" strike="noStrike" cap="none" dirty="0" err="1" smtClean="0">
                <a:solidFill>
                  <a:srgbClr val="222222"/>
                </a:solidFill>
                <a:latin typeface="Calibri"/>
                <a:ea typeface="Calibri"/>
                <a:cs typeface="Calibri"/>
                <a:sym typeface="Calibri"/>
              </a:rPr>
              <a:t>códigos</a:t>
            </a:r>
            <a:r>
              <a:rPr lang="es-CL" sz="2000" b="0" i="0" u="none" strike="noStrike" cap="none" dirty="0" smtClean="0">
                <a:solidFill>
                  <a:srgbClr val="222222"/>
                </a:solidFill>
                <a:latin typeface="Calibri"/>
                <a:ea typeface="Calibri"/>
                <a:cs typeface="Calibri"/>
                <a:sym typeface="Calibri"/>
              </a:rPr>
              <a:t> de bytes del programa, realizando </a:t>
            </a:r>
            <a:r>
              <a:rPr lang="es-CL" sz="2000" b="0" i="0" u="none" strike="noStrike" cap="none" dirty="0" err="1" smtClean="0">
                <a:solidFill>
                  <a:srgbClr val="222222"/>
                </a:solidFill>
                <a:latin typeface="Calibri"/>
                <a:ea typeface="Calibri"/>
                <a:cs typeface="Calibri"/>
                <a:sym typeface="Calibri"/>
              </a:rPr>
              <a:t>asi</a:t>
            </a:r>
            <a:r>
              <a:rPr lang="es-CL" sz="2000" b="0" i="0" u="none" strike="noStrike" cap="none" dirty="0" smtClean="0">
                <a:solidFill>
                  <a:srgbClr val="222222"/>
                </a:solidFill>
                <a:latin typeface="Calibri"/>
                <a:ea typeface="Calibri"/>
                <a:cs typeface="Calibri"/>
                <a:sym typeface="Calibri"/>
              </a:rPr>
              <a:t>́ las acciones especificadas por el mismo.</a:t>
            </a:r>
            <a:endParaRPr lang="es-CL" sz="2000" dirty="0"/>
          </a:p>
        </p:txBody>
      </p:sp>
      <p:pic>
        <p:nvPicPr>
          <p:cNvPr id="219" name="Google Shape;219;p16"/>
          <p:cNvPicPr preferRelativeResize="0"/>
          <p:nvPr/>
        </p:nvPicPr>
        <p:blipFill rotWithShape="1">
          <a:blip r:embed="rId5">
            <a:alphaModFix/>
          </a:blip>
          <a:srcRect/>
          <a:stretch/>
        </p:blipFill>
        <p:spPr>
          <a:xfrm>
            <a:off x="4847771" y="5000292"/>
            <a:ext cx="3466447" cy="1794135"/>
          </a:xfrm>
          <a:prstGeom prst="rect">
            <a:avLst/>
          </a:prstGeom>
          <a:noFill/>
          <a:ln w="9525" cap="flat" cmpd="sng">
            <a:solidFill>
              <a:schemeClr val="accent5"/>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7"/>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Lenguaje de Programación Java</a:t>
            </a:r>
            <a:endParaRPr/>
          </a:p>
        </p:txBody>
      </p:sp>
      <p:sp>
        <p:nvSpPr>
          <p:cNvPr id="225" name="Google Shape;225;p17"/>
          <p:cNvSpPr/>
          <p:nvPr/>
        </p:nvSpPr>
        <p:spPr>
          <a:xfrm>
            <a:off x="397565" y="1119740"/>
            <a:ext cx="8348870"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endParaRPr sz="2400" b="0" i="0" u="none" strike="noStrike" cap="none">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a:solidFill>
                <a:srgbClr val="222222"/>
              </a:solidFill>
              <a:latin typeface="Calibri"/>
              <a:ea typeface="Calibri"/>
              <a:cs typeface="Calibri"/>
              <a:sym typeface="Calibri"/>
            </a:endParaRPr>
          </a:p>
        </p:txBody>
      </p:sp>
      <p:pic>
        <p:nvPicPr>
          <p:cNvPr id="226" name="Google Shape;226;p17"/>
          <p:cNvPicPr preferRelativeResize="0"/>
          <p:nvPr/>
        </p:nvPicPr>
        <p:blipFill rotWithShape="1">
          <a:blip r:embed="rId3">
            <a:alphaModFix/>
          </a:blip>
          <a:srcRect/>
          <a:stretch/>
        </p:blipFill>
        <p:spPr>
          <a:xfrm>
            <a:off x="1895060" y="1269785"/>
            <a:ext cx="4717107" cy="5217153"/>
          </a:xfrm>
          <a:prstGeom prst="rect">
            <a:avLst/>
          </a:prstGeom>
          <a:noFill/>
          <a:ln w="9525" cap="flat" cmpd="sng">
            <a:solidFill>
              <a:srgbClr val="0070C0"/>
            </a:solidFill>
            <a:prstDash val="solid"/>
            <a:round/>
            <a:headEnd type="none" w="sm" len="sm"/>
            <a:tailEnd type="none" w="sm" len="sm"/>
          </a:ln>
        </p:spPr>
      </p:pic>
      <p:sp>
        <p:nvSpPr>
          <p:cNvPr id="227" name="Google Shape;227;p17"/>
          <p:cNvSpPr/>
          <p:nvPr/>
        </p:nvSpPr>
        <p:spPr>
          <a:xfrm>
            <a:off x="3907791" y="3008243"/>
            <a:ext cx="1285461" cy="543339"/>
          </a:xfrm>
          <a:custGeom>
            <a:avLst/>
            <a:gdLst/>
            <a:ahLst/>
            <a:cxnLst/>
            <a:rect l="l" t="t" r="r" b="b"/>
            <a:pathLst>
              <a:path w="1285461" h="543339" extrusionOk="0">
                <a:moveTo>
                  <a:pt x="0" y="0"/>
                </a:moveTo>
                <a:cubicBezTo>
                  <a:pt x="131047" y="-46035"/>
                  <a:pt x="257415" y="6852"/>
                  <a:pt x="428487" y="0"/>
                </a:cubicBezTo>
                <a:cubicBezTo>
                  <a:pt x="599559" y="-6852"/>
                  <a:pt x="698713" y="24968"/>
                  <a:pt x="856974" y="0"/>
                </a:cubicBezTo>
                <a:cubicBezTo>
                  <a:pt x="1015235" y="-24968"/>
                  <a:pt x="1198131" y="33500"/>
                  <a:pt x="1285461" y="0"/>
                </a:cubicBezTo>
                <a:cubicBezTo>
                  <a:pt x="1344620" y="186564"/>
                  <a:pt x="1253310" y="344189"/>
                  <a:pt x="1285461" y="543339"/>
                </a:cubicBezTo>
                <a:cubicBezTo>
                  <a:pt x="1128988" y="560721"/>
                  <a:pt x="1020353" y="509493"/>
                  <a:pt x="856974" y="543339"/>
                </a:cubicBezTo>
                <a:cubicBezTo>
                  <a:pt x="693595" y="577185"/>
                  <a:pt x="556517" y="503960"/>
                  <a:pt x="467051" y="543339"/>
                </a:cubicBezTo>
                <a:cubicBezTo>
                  <a:pt x="377585" y="582718"/>
                  <a:pt x="218717" y="529074"/>
                  <a:pt x="0" y="543339"/>
                </a:cubicBezTo>
                <a:cubicBezTo>
                  <a:pt x="-59009" y="385908"/>
                  <a:pt x="53065" y="119128"/>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editar</a:t>
            </a:r>
            <a:endParaRPr/>
          </a:p>
        </p:txBody>
      </p:sp>
      <p:sp>
        <p:nvSpPr>
          <p:cNvPr id="228" name="Google Shape;228;p17"/>
          <p:cNvSpPr/>
          <p:nvPr/>
        </p:nvSpPr>
        <p:spPr>
          <a:xfrm>
            <a:off x="6771193" y="1098142"/>
            <a:ext cx="1285461" cy="543339"/>
          </a:xfrm>
          <a:custGeom>
            <a:avLst/>
            <a:gdLst/>
            <a:ahLst/>
            <a:cxnLst/>
            <a:rect l="l" t="t" r="r" b="b"/>
            <a:pathLst>
              <a:path w="1285461" h="543339" extrusionOk="0">
                <a:moveTo>
                  <a:pt x="0" y="0"/>
                </a:moveTo>
                <a:cubicBezTo>
                  <a:pt x="224496" y="-29215"/>
                  <a:pt x="344892" y="19938"/>
                  <a:pt x="454196" y="0"/>
                </a:cubicBezTo>
                <a:cubicBezTo>
                  <a:pt x="563500" y="-19938"/>
                  <a:pt x="789995" y="47455"/>
                  <a:pt x="882683" y="0"/>
                </a:cubicBezTo>
                <a:cubicBezTo>
                  <a:pt x="975371" y="-47455"/>
                  <a:pt x="1130688" y="44444"/>
                  <a:pt x="1285461" y="0"/>
                </a:cubicBezTo>
                <a:cubicBezTo>
                  <a:pt x="1318888" y="241717"/>
                  <a:pt x="1231729" y="396158"/>
                  <a:pt x="1285461" y="543339"/>
                </a:cubicBezTo>
                <a:cubicBezTo>
                  <a:pt x="1139784" y="587466"/>
                  <a:pt x="965958" y="521353"/>
                  <a:pt x="856974" y="543339"/>
                </a:cubicBezTo>
                <a:cubicBezTo>
                  <a:pt x="747990" y="565325"/>
                  <a:pt x="628316" y="516392"/>
                  <a:pt x="454196" y="543339"/>
                </a:cubicBezTo>
                <a:cubicBezTo>
                  <a:pt x="280076" y="570286"/>
                  <a:pt x="201583" y="528092"/>
                  <a:pt x="0" y="543339"/>
                </a:cubicBezTo>
                <a:cubicBezTo>
                  <a:pt x="-35229" y="346077"/>
                  <a:pt x="41282" y="137194"/>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compilar</a:t>
            </a:r>
            <a:endParaRPr/>
          </a:p>
        </p:txBody>
      </p:sp>
      <p:sp>
        <p:nvSpPr>
          <p:cNvPr id="229" name="Google Shape;229;p17"/>
          <p:cNvSpPr/>
          <p:nvPr/>
        </p:nvSpPr>
        <p:spPr>
          <a:xfrm>
            <a:off x="324343" y="1505060"/>
            <a:ext cx="1285461" cy="5433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guardar</a:t>
            </a:r>
            <a:endParaRPr/>
          </a:p>
        </p:txBody>
      </p:sp>
      <p:sp>
        <p:nvSpPr>
          <p:cNvPr id="230" name="Google Shape;230;p17"/>
          <p:cNvSpPr/>
          <p:nvPr/>
        </p:nvSpPr>
        <p:spPr>
          <a:xfrm>
            <a:off x="6824201" y="2234866"/>
            <a:ext cx="1285461" cy="543339"/>
          </a:xfrm>
          <a:custGeom>
            <a:avLst/>
            <a:gdLst/>
            <a:ahLst/>
            <a:cxnLst/>
            <a:rect l="l" t="t" r="r" b="b"/>
            <a:pathLst>
              <a:path w="1285461" h="543339" extrusionOk="0">
                <a:moveTo>
                  <a:pt x="0" y="0"/>
                </a:moveTo>
                <a:cubicBezTo>
                  <a:pt x="224496" y="-29215"/>
                  <a:pt x="344892" y="19938"/>
                  <a:pt x="454196" y="0"/>
                </a:cubicBezTo>
                <a:cubicBezTo>
                  <a:pt x="563500" y="-19938"/>
                  <a:pt x="789995" y="47455"/>
                  <a:pt x="882683" y="0"/>
                </a:cubicBezTo>
                <a:cubicBezTo>
                  <a:pt x="975371" y="-47455"/>
                  <a:pt x="1130688" y="44444"/>
                  <a:pt x="1285461" y="0"/>
                </a:cubicBezTo>
                <a:cubicBezTo>
                  <a:pt x="1318888" y="241717"/>
                  <a:pt x="1231729" y="396158"/>
                  <a:pt x="1285461" y="543339"/>
                </a:cubicBezTo>
                <a:cubicBezTo>
                  <a:pt x="1139784" y="587466"/>
                  <a:pt x="965958" y="521353"/>
                  <a:pt x="856974" y="543339"/>
                </a:cubicBezTo>
                <a:cubicBezTo>
                  <a:pt x="747990" y="565325"/>
                  <a:pt x="628316" y="516392"/>
                  <a:pt x="454196" y="543339"/>
                </a:cubicBezTo>
                <a:cubicBezTo>
                  <a:pt x="280076" y="570286"/>
                  <a:pt x="201583" y="528092"/>
                  <a:pt x="0" y="543339"/>
                </a:cubicBezTo>
                <a:cubicBezTo>
                  <a:pt x="-35229" y="346077"/>
                  <a:pt x="41282" y="137194"/>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ejecutar</a:t>
            </a:r>
            <a:endParaRPr/>
          </a:p>
        </p:txBody>
      </p:sp>
      <p:cxnSp>
        <p:nvCxnSpPr>
          <p:cNvPr id="231" name="Google Shape;231;p17"/>
          <p:cNvCxnSpPr>
            <a:stCxn id="229" idx="3"/>
          </p:cNvCxnSpPr>
          <p:nvPr/>
        </p:nvCxnSpPr>
        <p:spPr>
          <a:xfrm>
            <a:off x="1609804" y="1776730"/>
            <a:ext cx="1292400"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2" name="Google Shape;232;p17"/>
          <p:cNvCxnSpPr>
            <a:stCxn id="228" idx="1"/>
          </p:cNvCxnSpPr>
          <p:nvPr/>
        </p:nvCxnSpPr>
        <p:spPr>
          <a:xfrm flipH="1">
            <a:off x="5738293" y="1369812"/>
            <a:ext cx="1032900" cy="2934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233" name="Google Shape;233;p17"/>
          <p:cNvCxnSpPr>
            <a:stCxn id="230" idx="1"/>
          </p:cNvCxnSpPr>
          <p:nvPr/>
        </p:nvCxnSpPr>
        <p:spPr>
          <a:xfrm rot="10800000">
            <a:off x="6374201" y="1834236"/>
            <a:ext cx="450000" cy="6723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pic>
        <p:nvPicPr>
          <p:cNvPr id="94" name="Google Shape;94;p2" descr="Imagen que contiene libro, estante, cuarto, biblioteca&#10;&#10;Descripción generada automáticamente"/>
          <p:cNvPicPr preferRelativeResize="0"/>
          <p:nvPr/>
        </p:nvPicPr>
        <p:blipFill rotWithShape="1">
          <a:blip r:embed="rId3">
            <a:alphaModFix amt="29000"/>
          </a:blip>
          <a:srcRect l="5510" r="5510"/>
          <a:stretch/>
        </p:blipFill>
        <p:spPr>
          <a:xfrm>
            <a:off x="-1" y="0"/>
            <a:ext cx="9144001" cy="6858000"/>
          </a:xfrm>
          <a:prstGeom prst="rect">
            <a:avLst/>
          </a:prstGeom>
          <a:noFill/>
          <a:ln>
            <a:noFill/>
          </a:ln>
        </p:spPr>
      </p:pic>
      <p:sp>
        <p:nvSpPr>
          <p:cNvPr id="95" name="Google Shape;95;p2"/>
          <p:cNvSpPr txBox="1"/>
          <p:nvPr/>
        </p:nvSpPr>
        <p:spPr>
          <a:xfrm>
            <a:off x="602900" y="2327775"/>
            <a:ext cx="7943100" cy="140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DE3075"/>
                </a:solidFill>
                <a:latin typeface="Franklin Gothic"/>
                <a:ea typeface="Franklin Gothic"/>
                <a:cs typeface="Franklin Gothic"/>
                <a:sym typeface="Franklin Gothic"/>
              </a:rPr>
              <a:t>Desarrollo de Software y Escritorio</a:t>
            </a:r>
            <a:endParaRPr sz="4000" b="0" i="0" u="none" strike="noStrike" cap="none">
              <a:solidFill>
                <a:srgbClr val="DE3075"/>
              </a:solidFill>
              <a:latin typeface="Franklin Gothic"/>
              <a:ea typeface="Franklin Gothic"/>
              <a:cs typeface="Franklin Gothic"/>
              <a:sym typeface="Franklin Gothic"/>
            </a:endParaRPr>
          </a:p>
        </p:txBody>
      </p:sp>
      <p:sp>
        <p:nvSpPr>
          <p:cNvPr id="96" name="Google Shape;96;p2"/>
          <p:cNvSpPr txBox="1">
            <a:spLocks noGrp="1"/>
          </p:cNvSpPr>
          <p:nvPr>
            <p:ph type="sldNum" idx="4294967295"/>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solidFill>
                  <a:schemeClr val="lt1"/>
                </a:solidFill>
              </a:rPr>
              <a:t>2</a:t>
            </a:fld>
            <a:endParaRPr>
              <a:solidFill>
                <a:schemeClr val="lt1"/>
              </a:solidFill>
            </a:endParaRPr>
          </a:p>
        </p:txBody>
      </p:sp>
      <p:sp>
        <p:nvSpPr>
          <p:cNvPr id="97" name="Google Shape;97;p2"/>
          <p:cNvSpPr/>
          <p:nvPr/>
        </p:nvSpPr>
        <p:spPr>
          <a:xfrm>
            <a:off x="0" y="0"/>
            <a:ext cx="9144000" cy="6858000"/>
          </a:xfrm>
          <a:prstGeom prst="rect">
            <a:avLst/>
          </a:prstGeom>
          <a:noFill/>
          <a:ln>
            <a:no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8"/>
          <p:cNvSpPr txBox="1">
            <a:spLocks noGrp="1"/>
          </p:cNvSpPr>
          <p:nvPr>
            <p:ph type="body" idx="1"/>
          </p:nvPr>
        </p:nvSpPr>
        <p:spPr>
          <a:xfrm>
            <a:off x="294150" y="1046324"/>
            <a:ext cx="8555700" cy="1290489"/>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s-CL" dirty="0" smtClean="0">
                <a:solidFill>
                  <a:srgbClr val="222222"/>
                </a:solidFill>
              </a:rPr>
              <a:t>Abramos nuestro IDE </a:t>
            </a:r>
            <a:r>
              <a:rPr lang="es-CL" dirty="0" err="1" smtClean="0">
                <a:solidFill>
                  <a:srgbClr val="222222"/>
                </a:solidFill>
              </a:rPr>
              <a:t>NetBeans</a:t>
            </a:r>
            <a:r>
              <a:rPr lang="es-CL" dirty="0" smtClean="0">
                <a:solidFill>
                  <a:srgbClr val="222222"/>
                </a:solidFill>
              </a:rPr>
              <a:t> y procedamos a crear nuestro primer programa en Java… </a:t>
            </a:r>
            <a:endParaRPr lang="es-CL" dirty="0" smtClean="0"/>
          </a:p>
          <a:p>
            <a:pPr marL="50800" lvl="0" indent="0" algn="just" rtl="0">
              <a:lnSpc>
                <a:spcPct val="90000"/>
              </a:lnSpc>
              <a:spcBef>
                <a:spcPts val="1000"/>
              </a:spcBef>
              <a:spcAft>
                <a:spcPts val="0"/>
              </a:spcAft>
              <a:buSzPts val="2800"/>
              <a:buNone/>
            </a:pPr>
            <a:endParaRPr dirty="0">
              <a:solidFill>
                <a:srgbClr val="222222"/>
              </a:solidFill>
            </a:endParaRPr>
          </a:p>
          <a:p>
            <a:pPr marL="50800" lvl="0" indent="0" algn="just" rtl="0">
              <a:lnSpc>
                <a:spcPct val="90000"/>
              </a:lnSpc>
              <a:spcBef>
                <a:spcPts val="1000"/>
              </a:spcBef>
              <a:spcAft>
                <a:spcPts val="0"/>
              </a:spcAft>
              <a:buSzPts val="2800"/>
              <a:buNone/>
            </a:pPr>
            <a:endParaRPr dirty="0">
              <a:solidFill>
                <a:srgbClr val="222222"/>
              </a:solidFill>
            </a:endParaRPr>
          </a:p>
          <a:p>
            <a:pPr marL="50800" lvl="0" indent="0" algn="just" rtl="0">
              <a:lnSpc>
                <a:spcPct val="90000"/>
              </a:lnSpc>
              <a:spcBef>
                <a:spcPts val="1000"/>
              </a:spcBef>
              <a:spcAft>
                <a:spcPts val="0"/>
              </a:spcAft>
              <a:buSzPts val="2800"/>
              <a:buNone/>
            </a:pPr>
            <a:endParaRPr dirty="0"/>
          </a:p>
        </p:txBody>
      </p:sp>
      <p:sp>
        <p:nvSpPr>
          <p:cNvPr id="239" name="Google Shape;239;p18"/>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Primer Programa en Java</a:t>
            </a:r>
            <a:endParaRPr/>
          </a:p>
        </p:txBody>
      </p:sp>
      <p:pic>
        <p:nvPicPr>
          <p:cNvPr id="240" name="Google Shape;240;p18" descr="Equipo portátil"/>
          <p:cNvPicPr preferRelativeResize="0"/>
          <p:nvPr/>
        </p:nvPicPr>
        <p:blipFill rotWithShape="1">
          <a:blip r:embed="rId3">
            <a:alphaModFix/>
          </a:blip>
          <a:srcRect/>
          <a:stretch/>
        </p:blipFill>
        <p:spPr>
          <a:xfrm>
            <a:off x="4282372" y="1523813"/>
            <a:ext cx="813000" cy="813000"/>
          </a:xfrm>
          <a:prstGeom prst="rect">
            <a:avLst/>
          </a:prstGeom>
          <a:noFill/>
          <a:ln>
            <a:noFill/>
          </a:ln>
        </p:spPr>
      </p:pic>
      <p:pic>
        <p:nvPicPr>
          <p:cNvPr id="241" name="Google Shape;241;p18"/>
          <p:cNvPicPr preferRelativeResize="0"/>
          <p:nvPr/>
        </p:nvPicPr>
        <p:blipFill rotWithShape="1">
          <a:blip r:embed="rId4">
            <a:alphaModFix/>
          </a:blip>
          <a:srcRect/>
          <a:stretch/>
        </p:blipFill>
        <p:spPr>
          <a:xfrm>
            <a:off x="377122" y="2424487"/>
            <a:ext cx="7810500" cy="379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Primer Programa en Java</a:t>
            </a:r>
            <a:endParaRPr/>
          </a:p>
        </p:txBody>
      </p:sp>
      <p:pic>
        <p:nvPicPr>
          <p:cNvPr id="247" name="Google Shape;247;p19"/>
          <p:cNvPicPr preferRelativeResize="0"/>
          <p:nvPr/>
        </p:nvPicPr>
        <p:blipFill rotWithShape="1">
          <a:blip r:embed="rId3">
            <a:alphaModFix/>
          </a:blip>
          <a:srcRect/>
          <a:stretch/>
        </p:blipFill>
        <p:spPr>
          <a:xfrm>
            <a:off x="647700" y="1219200"/>
            <a:ext cx="7848600" cy="4419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0"/>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b="1" i="1">
                <a:solidFill>
                  <a:srgbClr val="222222"/>
                </a:solidFill>
              </a:rPr>
              <a:t>Proyecto Creado</a:t>
            </a:r>
            <a:endParaRPr/>
          </a:p>
          <a:p>
            <a:pPr marL="50800" lvl="0" indent="0" algn="just" rtl="0">
              <a:lnSpc>
                <a:spcPct val="90000"/>
              </a:lnSpc>
              <a:spcBef>
                <a:spcPts val="1000"/>
              </a:spcBef>
              <a:spcAft>
                <a:spcPts val="0"/>
              </a:spcAft>
              <a:buSzPts val="2800"/>
              <a:buNone/>
            </a:pPr>
            <a:endParaRPr b="1" i="1">
              <a:solidFill>
                <a:srgbClr val="222222"/>
              </a:solidFill>
            </a:endParaRPr>
          </a:p>
          <a:p>
            <a:pPr marL="50800" lvl="0" indent="0" algn="just" rtl="0">
              <a:lnSpc>
                <a:spcPct val="90000"/>
              </a:lnSpc>
              <a:spcBef>
                <a:spcPts val="1000"/>
              </a:spcBef>
              <a:spcAft>
                <a:spcPts val="0"/>
              </a:spcAft>
              <a:buSzPts val="2800"/>
              <a:buNone/>
            </a:pPr>
            <a:endParaRPr b="1" i="1">
              <a:solidFill>
                <a:srgbClr val="222222"/>
              </a:solidFill>
            </a:endParaRPr>
          </a:p>
          <a:p>
            <a:pPr marL="50800" lvl="0" indent="0" algn="just" rtl="0">
              <a:lnSpc>
                <a:spcPct val="90000"/>
              </a:lnSpc>
              <a:spcBef>
                <a:spcPts val="1000"/>
              </a:spcBef>
              <a:spcAft>
                <a:spcPts val="0"/>
              </a:spcAft>
              <a:buSzPts val="2800"/>
              <a:buNone/>
            </a:pPr>
            <a:endParaRPr>
              <a:solidFill>
                <a:srgbClr val="222222"/>
              </a:solidFill>
            </a:endParaRPr>
          </a:p>
          <a:p>
            <a:pPr marL="50800" lvl="0" indent="0" algn="just" rtl="0">
              <a:lnSpc>
                <a:spcPct val="90000"/>
              </a:lnSpc>
              <a:spcBef>
                <a:spcPts val="1000"/>
              </a:spcBef>
              <a:spcAft>
                <a:spcPts val="0"/>
              </a:spcAft>
              <a:buSzPts val="2800"/>
              <a:buNone/>
            </a:pPr>
            <a:endParaRPr/>
          </a:p>
        </p:txBody>
      </p:sp>
      <p:sp>
        <p:nvSpPr>
          <p:cNvPr id="253" name="Google Shape;253;p20"/>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4" name="Google Shape;254;p20"/>
          <p:cNvSpPr txBox="1"/>
          <p:nvPr/>
        </p:nvSpPr>
        <p:spPr>
          <a:xfrm>
            <a:off x="294150" y="5568253"/>
            <a:ext cx="8677572" cy="994513"/>
          </a:xfrm>
          <a:prstGeom prst="rect">
            <a:avLst/>
          </a:prstGeom>
          <a:noFill/>
          <a:ln>
            <a:noFill/>
          </a:ln>
        </p:spPr>
        <p:txBody>
          <a:bodyPr spcFirstLastPara="1" wrap="square" lIns="91425" tIns="45700" rIns="91425" bIns="45700" anchor="t" anchorCtr="0">
            <a:noAutofit/>
          </a:bodyPr>
          <a:lstStyle/>
          <a:p>
            <a:pPr marL="50800" marR="0" lvl="0" indent="0" algn="just" rtl="0">
              <a:lnSpc>
                <a:spcPct val="90000"/>
              </a:lnSpc>
              <a:spcBef>
                <a:spcPts val="1000"/>
              </a:spcBef>
              <a:spcAft>
                <a:spcPts val="0"/>
              </a:spcAft>
              <a:buClr>
                <a:srgbClr val="DE3075"/>
              </a:buClr>
              <a:buSzPts val="2800"/>
              <a:buFont typeface="Franklin Gothic"/>
              <a:buNone/>
            </a:pPr>
            <a:r>
              <a:rPr lang="en-US" sz="2400" b="0" i="0" u="none" strike="noStrike" cap="none">
                <a:solidFill>
                  <a:srgbClr val="222222"/>
                </a:solidFill>
                <a:latin typeface="Calibri"/>
                <a:ea typeface="Calibri"/>
                <a:cs typeface="Calibri"/>
                <a:sym typeface="Calibri"/>
              </a:rPr>
              <a:t>Se crea el proyecto Pizzeria        con el package pizzeria        y dentro de él, la clase Pizzeria.java, donde se escribirá el código.  </a:t>
            </a:r>
            <a:endParaRPr/>
          </a:p>
          <a:p>
            <a:pPr marL="50800" marR="0" lvl="0" indent="0" algn="just" rtl="0">
              <a:lnSpc>
                <a:spcPct val="90000"/>
              </a:lnSpc>
              <a:spcBef>
                <a:spcPts val="1000"/>
              </a:spcBef>
              <a:spcAft>
                <a:spcPts val="0"/>
              </a:spcAft>
              <a:buClr>
                <a:srgbClr val="DE3075"/>
              </a:buClr>
              <a:buSzPts val="2800"/>
              <a:buFont typeface="Franklin Gothic"/>
              <a:buNone/>
            </a:pPr>
            <a:endParaRPr sz="2400" b="1" i="1" u="none" strike="noStrike" cap="none">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400" b="1" i="1" u="none" strike="noStrike" cap="none">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400" b="0" i="0" u="none" strike="noStrike" cap="none">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400" b="0" i="0" u="none" strike="noStrike" cap="none">
              <a:solidFill>
                <a:srgbClr val="818990"/>
              </a:solidFill>
              <a:latin typeface="Calibri"/>
              <a:ea typeface="Calibri"/>
              <a:cs typeface="Calibri"/>
              <a:sym typeface="Calibri"/>
            </a:endParaRPr>
          </a:p>
        </p:txBody>
      </p:sp>
      <p:pic>
        <p:nvPicPr>
          <p:cNvPr id="255" name="Google Shape;255;p20"/>
          <p:cNvPicPr preferRelativeResize="0"/>
          <p:nvPr/>
        </p:nvPicPr>
        <p:blipFill rotWithShape="1">
          <a:blip r:embed="rId3">
            <a:alphaModFix/>
          </a:blip>
          <a:srcRect/>
          <a:stretch/>
        </p:blipFill>
        <p:spPr>
          <a:xfrm>
            <a:off x="3907791" y="5758501"/>
            <a:ext cx="304800" cy="254000"/>
          </a:xfrm>
          <a:prstGeom prst="rect">
            <a:avLst/>
          </a:prstGeom>
          <a:noFill/>
          <a:ln>
            <a:noFill/>
          </a:ln>
        </p:spPr>
      </p:pic>
      <p:pic>
        <p:nvPicPr>
          <p:cNvPr id="256" name="Google Shape;256;p20"/>
          <p:cNvPicPr preferRelativeResize="0"/>
          <p:nvPr/>
        </p:nvPicPr>
        <p:blipFill rotWithShape="1">
          <a:blip r:embed="rId4">
            <a:alphaModFix/>
          </a:blip>
          <a:srcRect/>
          <a:stretch/>
        </p:blipFill>
        <p:spPr>
          <a:xfrm>
            <a:off x="7388087" y="5758501"/>
            <a:ext cx="304800" cy="254000"/>
          </a:xfrm>
          <a:prstGeom prst="rect">
            <a:avLst/>
          </a:prstGeom>
          <a:noFill/>
          <a:ln>
            <a:noFill/>
          </a:ln>
        </p:spPr>
      </p:pic>
      <p:sp>
        <p:nvSpPr>
          <p:cNvPr id="257" name="Google Shape;257;p20"/>
          <p:cNvSpPr/>
          <p:nvPr/>
        </p:nvSpPr>
        <p:spPr>
          <a:xfrm>
            <a:off x="4544796" y="3582160"/>
            <a:ext cx="363973" cy="181457"/>
          </a:xfrm>
          <a:prstGeom prst="roundRect">
            <a:avLst>
              <a:gd name="adj" fmla="val 16667"/>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8" name="Google Shape;258;p20"/>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Primer Programa en Java</a:t>
            </a:r>
            <a:endParaRPr/>
          </a:p>
        </p:txBody>
      </p:sp>
      <p:pic>
        <p:nvPicPr>
          <p:cNvPr id="259" name="Google Shape;259;p20"/>
          <p:cNvPicPr preferRelativeResize="0"/>
          <p:nvPr/>
        </p:nvPicPr>
        <p:blipFill rotWithShape="1">
          <a:blip r:embed="rId5">
            <a:alphaModFix/>
          </a:blip>
          <a:srcRect/>
          <a:stretch/>
        </p:blipFill>
        <p:spPr>
          <a:xfrm>
            <a:off x="1536700" y="2061817"/>
            <a:ext cx="6070600" cy="340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a:solidFill>
                  <a:srgbClr val="222222"/>
                </a:solidFill>
              </a:rPr>
              <a:t>Escribamos el código de impresión de un mensaje:</a:t>
            </a:r>
            <a:endParaRPr b="1" i="1">
              <a:solidFill>
                <a:srgbClr val="222222"/>
              </a:solidFill>
            </a:endParaRPr>
          </a:p>
          <a:p>
            <a:pPr marL="50800" lvl="0" indent="0" algn="just" rtl="0">
              <a:lnSpc>
                <a:spcPct val="90000"/>
              </a:lnSpc>
              <a:spcBef>
                <a:spcPts val="1000"/>
              </a:spcBef>
              <a:spcAft>
                <a:spcPts val="0"/>
              </a:spcAft>
              <a:buSzPts val="2800"/>
              <a:buNone/>
            </a:pPr>
            <a:endParaRPr>
              <a:solidFill>
                <a:srgbClr val="222222"/>
              </a:solidFill>
            </a:endParaRPr>
          </a:p>
          <a:p>
            <a:pPr marL="50800" lvl="0" indent="0" algn="just" rtl="0">
              <a:lnSpc>
                <a:spcPct val="90000"/>
              </a:lnSpc>
              <a:spcBef>
                <a:spcPts val="1000"/>
              </a:spcBef>
              <a:spcAft>
                <a:spcPts val="0"/>
              </a:spcAft>
              <a:buSzPts val="2800"/>
              <a:buNone/>
            </a:pPr>
            <a:endParaRPr/>
          </a:p>
        </p:txBody>
      </p:sp>
      <p:sp>
        <p:nvSpPr>
          <p:cNvPr id="265" name="Google Shape;265;p21"/>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6" name="Google Shape;266;p21"/>
          <p:cNvSpPr txBox="1"/>
          <p:nvPr/>
        </p:nvSpPr>
        <p:spPr>
          <a:xfrm>
            <a:off x="277377" y="5333652"/>
            <a:ext cx="8555700" cy="1409461"/>
          </a:xfrm>
          <a:prstGeom prst="rect">
            <a:avLst/>
          </a:prstGeom>
          <a:noFill/>
          <a:ln>
            <a:noFill/>
          </a:ln>
        </p:spPr>
        <p:txBody>
          <a:bodyPr spcFirstLastPara="1" wrap="square" lIns="91425" tIns="45700" rIns="91425" bIns="45700" anchor="t" anchorCtr="0">
            <a:noAutofit/>
          </a:bodyPr>
          <a:lstStyle/>
          <a:p>
            <a:pPr marL="50800" marR="0" lvl="0" indent="0" algn="just" rtl="0">
              <a:lnSpc>
                <a:spcPct val="90000"/>
              </a:lnSpc>
              <a:spcBef>
                <a:spcPts val="1000"/>
              </a:spcBef>
              <a:spcAft>
                <a:spcPts val="0"/>
              </a:spcAft>
              <a:buClr>
                <a:srgbClr val="DE3075"/>
              </a:buClr>
              <a:buSzPts val="2800"/>
              <a:buFont typeface="Franklin Gothic"/>
              <a:buNone/>
            </a:pPr>
            <a:r>
              <a:rPr lang="en-US" sz="2400" b="0" i="0" u="none" strike="noStrike" cap="none">
                <a:solidFill>
                  <a:srgbClr val="222222"/>
                </a:solidFill>
                <a:latin typeface="Calibri"/>
                <a:ea typeface="Calibri"/>
                <a:cs typeface="Calibri"/>
                <a:sym typeface="Calibri"/>
              </a:rPr>
              <a:t>El código imprime un mensaje por consola al ejecutar el programa        </a:t>
            </a:r>
            <a:endParaRPr/>
          </a:p>
          <a:p>
            <a:pPr marL="50800" marR="0" lvl="0" indent="0" algn="just" rtl="0">
              <a:lnSpc>
                <a:spcPct val="90000"/>
              </a:lnSpc>
              <a:spcBef>
                <a:spcPts val="1000"/>
              </a:spcBef>
              <a:spcAft>
                <a:spcPts val="0"/>
              </a:spcAft>
              <a:buClr>
                <a:srgbClr val="DE3075"/>
              </a:buClr>
              <a:buSzPts val="2800"/>
              <a:buFont typeface="Franklin Gothic"/>
              <a:buNone/>
            </a:pPr>
            <a:endParaRPr sz="2400" b="0" i="0" u="none" strike="noStrike" cap="none">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400" b="1" i="1" u="none" strike="noStrike" cap="none">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400" b="1" i="1" u="none" strike="noStrike" cap="none">
              <a:solidFill>
                <a:srgbClr val="222222"/>
              </a:solidFill>
              <a:latin typeface="Calibri"/>
              <a:ea typeface="Calibri"/>
              <a:cs typeface="Calibri"/>
              <a:sym typeface="Calibri"/>
            </a:endParaRPr>
          </a:p>
          <a:p>
            <a:pPr marL="965200" marR="0" lvl="2" indent="0" algn="just" rtl="0">
              <a:lnSpc>
                <a:spcPct val="90000"/>
              </a:lnSpc>
              <a:spcBef>
                <a:spcPts val="500"/>
              </a:spcBef>
              <a:spcAft>
                <a:spcPts val="0"/>
              </a:spcAft>
              <a:buClr>
                <a:schemeClr val="dk2"/>
              </a:buClr>
              <a:buSzPts val="1800"/>
              <a:buFont typeface="Franklin Gothic"/>
              <a:buNone/>
            </a:pPr>
            <a:endParaRPr sz="1000" b="0" i="0" u="none" strike="noStrike" cap="none">
              <a:solidFill>
                <a:srgbClr val="222222"/>
              </a:solidFill>
              <a:latin typeface="Franklin Gothic"/>
              <a:ea typeface="Franklin Gothic"/>
              <a:cs typeface="Franklin Gothic"/>
              <a:sym typeface="Franklin Gothic"/>
            </a:endParaRPr>
          </a:p>
          <a:p>
            <a:pPr marL="50800" marR="0" lvl="0" indent="0" algn="just" rtl="0">
              <a:lnSpc>
                <a:spcPct val="90000"/>
              </a:lnSpc>
              <a:spcBef>
                <a:spcPts val="1000"/>
              </a:spcBef>
              <a:spcAft>
                <a:spcPts val="0"/>
              </a:spcAft>
              <a:buClr>
                <a:srgbClr val="DE3075"/>
              </a:buClr>
              <a:buSzPts val="2800"/>
              <a:buFont typeface="Franklin Gothic"/>
              <a:buNone/>
            </a:pPr>
            <a:endParaRPr sz="2400" b="0" i="0" u="none" strike="noStrike" cap="none">
              <a:solidFill>
                <a:srgbClr val="818990"/>
              </a:solidFill>
              <a:latin typeface="Calibri"/>
              <a:ea typeface="Calibri"/>
              <a:cs typeface="Calibri"/>
              <a:sym typeface="Calibri"/>
            </a:endParaRPr>
          </a:p>
        </p:txBody>
      </p:sp>
      <p:pic>
        <p:nvPicPr>
          <p:cNvPr id="267" name="Google Shape;267;p21"/>
          <p:cNvPicPr preferRelativeResize="0"/>
          <p:nvPr/>
        </p:nvPicPr>
        <p:blipFill rotWithShape="1">
          <a:blip r:embed="rId3">
            <a:alphaModFix/>
          </a:blip>
          <a:srcRect/>
          <a:stretch/>
        </p:blipFill>
        <p:spPr>
          <a:xfrm>
            <a:off x="3348091" y="5948253"/>
            <a:ext cx="2755900" cy="762000"/>
          </a:xfrm>
          <a:prstGeom prst="rect">
            <a:avLst/>
          </a:prstGeom>
          <a:noFill/>
          <a:ln>
            <a:noFill/>
          </a:ln>
        </p:spPr>
      </p:pic>
      <p:pic>
        <p:nvPicPr>
          <p:cNvPr id="268" name="Google Shape;268;p21"/>
          <p:cNvPicPr preferRelativeResize="0"/>
          <p:nvPr/>
        </p:nvPicPr>
        <p:blipFill rotWithShape="1">
          <a:blip r:embed="rId4">
            <a:alphaModFix/>
          </a:blip>
          <a:srcRect/>
          <a:stretch/>
        </p:blipFill>
        <p:spPr>
          <a:xfrm>
            <a:off x="8635679" y="5472561"/>
            <a:ext cx="431800" cy="342900"/>
          </a:xfrm>
          <a:prstGeom prst="rect">
            <a:avLst/>
          </a:prstGeom>
          <a:noFill/>
          <a:ln>
            <a:noFill/>
          </a:ln>
        </p:spPr>
      </p:pic>
      <p:sp>
        <p:nvSpPr>
          <p:cNvPr id="269" name="Google Shape;269;p21"/>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Primer Programa en Java</a:t>
            </a:r>
            <a:endParaRPr/>
          </a:p>
        </p:txBody>
      </p:sp>
      <p:pic>
        <p:nvPicPr>
          <p:cNvPr id="270" name="Google Shape;270;p21"/>
          <p:cNvPicPr preferRelativeResize="0"/>
          <p:nvPr/>
        </p:nvPicPr>
        <p:blipFill rotWithShape="1">
          <a:blip r:embed="rId5">
            <a:alphaModFix/>
          </a:blip>
          <a:srcRect/>
          <a:stretch/>
        </p:blipFill>
        <p:spPr>
          <a:xfrm>
            <a:off x="565150" y="1931560"/>
            <a:ext cx="8013700" cy="3314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2"/>
          <p:cNvSpPr txBox="1">
            <a:spLocks noGrp="1"/>
          </p:cNvSpPr>
          <p:nvPr>
            <p:ph type="body" idx="1"/>
          </p:nvPr>
        </p:nvSpPr>
        <p:spPr>
          <a:xfrm>
            <a:off x="7344307" y="2918100"/>
            <a:ext cx="8555700" cy="51378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endParaRPr b="1" i="1" dirty="0">
              <a:solidFill>
                <a:srgbClr val="222222"/>
              </a:solidFill>
            </a:endParaRPr>
          </a:p>
          <a:p>
            <a:pPr marL="50800" lvl="0" indent="0" algn="just" rtl="0">
              <a:lnSpc>
                <a:spcPct val="90000"/>
              </a:lnSpc>
              <a:spcBef>
                <a:spcPts val="1000"/>
              </a:spcBef>
              <a:spcAft>
                <a:spcPts val="0"/>
              </a:spcAft>
              <a:buSzPts val="2800"/>
              <a:buNone/>
            </a:pPr>
            <a:endParaRPr b="1" i="1" dirty="0">
              <a:solidFill>
                <a:srgbClr val="222222"/>
              </a:solidFill>
            </a:endParaRPr>
          </a:p>
          <a:p>
            <a:pPr marL="50800" lvl="0" indent="0" algn="just" rtl="0">
              <a:lnSpc>
                <a:spcPct val="90000"/>
              </a:lnSpc>
              <a:spcBef>
                <a:spcPts val="1000"/>
              </a:spcBef>
              <a:spcAft>
                <a:spcPts val="0"/>
              </a:spcAft>
              <a:buSzPts val="2800"/>
              <a:buNone/>
            </a:pPr>
            <a:endParaRPr dirty="0">
              <a:solidFill>
                <a:srgbClr val="222222"/>
              </a:solidFill>
            </a:endParaRPr>
          </a:p>
          <a:p>
            <a:pPr marL="50800" lvl="0" indent="0" algn="just" rtl="0">
              <a:lnSpc>
                <a:spcPct val="90000"/>
              </a:lnSpc>
              <a:spcBef>
                <a:spcPts val="1000"/>
              </a:spcBef>
              <a:spcAft>
                <a:spcPts val="0"/>
              </a:spcAft>
              <a:buSzPts val="2800"/>
              <a:buNone/>
            </a:pPr>
            <a:endParaRPr dirty="0"/>
          </a:p>
        </p:txBody>
      </p:sp>
      <p:sp>
        <p:nvSpPr>
          <p:cNvPr id="276" name="Google Shape;276;p22"/>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Comentarios</a:t>
            </a:r>
            <a:endParaRPr/>
          </a:p>
        </p:txBody>
      </p:sp>
      <p:sp>
        <p:nvSpPr>
          <p:cNvPr id="277" name="Google Shape;277;p22"/>
          <p:cNvSpPr/>
          <p:nvPr/>
        </p:nvSpPr>
        <p:spPr>
          <a:xfrm>
            <a:off x="5618922" y="411880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22"/>
          <p:cNvSpPr txBox="1"/>
          <p:nvPr/>
        </p:nvSpPr>
        <p:spPr>
          <a:xfrm>
            <a:off x="446550" y="1132464"/>
            <a:ext cx="8555700" cy="1534536"/>
          </a:xfrm>
          <a:prstGeom prst="rect">
            <a:avLst/>
          </a:prstGeom>
          <a:noFill/>
          <a:ln>
            <a:noFill/>
          </a:ln>
        </p:spPr>
        <p:txBody>
          <a:bodyPr spcFirstLastPara="1" wrap="square" lIns="91425" tIns="45700" rIns="91425" bIns="45700" anchor="t" anchorCtr="0">
            <a:no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2000" b="0" i="0" u="none" strike="noStrike" cap="none" dirty="0" smtClean="0">
                <a:solidFill>
                  <a:srgbClr val="222222"/>
                </a:solidFill>
                <a:latin typeface="Calibri"/>
                <a:ea typeface="Calibri"/>
                <a:cs typeface="Calibri"/>
                <a:sym typeface="Calibri"/>
              </a:rPr>
              <a:t>Insertamos </a:t>
            </a:r>
            <a:r>
              <a:rPr lang="es-CL" sz="2000" b="1" i="0" u="none" strike="noStrike" cap="none" dirty="0" smtClean="0">
                <a:solidFill>
                  <a:srgbClr val="222222"/>
                </a:solidFill>
                <a:latin typeface="Calibri"/>
                <a:ea typeface="Calibri"/>
                <a:cs typeface="Calibri"/>
                <a:sym typeface="Calibri"/>
              </a:rPr>
              <a:t>comentarios</a:t>
            </a:r>
            <a:r>
              <a:rPr lang="es-CL" sz="2000" b="0" i="0" u="none" strike="noStrike" cap="none" dirty="0" smtClean="0">
                <a:solidFill>
                  <a:srgbClr val="222222"/>
                </a:solidFill>
                <a:latin typeface="Calibri"/>
                <a:ea typeface="Calibri"/>
                <a:cs typeface="Calibri"/>
                <a:sym typeface="Calibri"/>
              </a:rPr>
              <a:t>, para </a:t>
            </a:r>
            <a:r>
              <a:rPr lang="es-CL" sz="2000" b="1" i="0" u="none" strike="noStrike" cap="none" dirty="0" smtClean="0">
                <a:solidFill>
                  <a:srgbClr val="222222"/>
                </a:solidFill>
                <a:latin typeface="Calibri"/>
                <a:ea typeface="Calibri"/>
                <a:cs typeface="Calibri"/>
                <a:sym typeface="Calibri"/>
              </a:rPr>
              <a:t>documentar los programas</a:t>
            </a:r>
            <a:r>
              <a:rPr lang="es-CL" sz="2000" b="0" i="0" u="none" strike="noStrike" cap="none" dirty="0" smtClean="0">
                <a:solidFill>
                  <a:srgbClr val="222222"/>
                </a:solidFill>
                <a:latin typeface="Calibri"/>
                <a:ea typeface="Calibri"/>
                <a:cs typeface="Calibri"/>
                <a:sym typeface="Calibri"/>
              </a:rPr>
              <a:t> y </a:t>
            </a:r>
            <a:r>
              <a:rPr lang="es-CL" sz="2000" b="1" i="0" u="none" strike="noStrike" cap="none" dirty="0" smtClean="0">
                <a:solidFill>
                  <a:srgbClr val="222222"/>
                </a:solidFill>
                <a:latin typeface="Calibri"/>
                <a:ea typeface="Calibri"/>
                <a:cs typeface="Calibri"/>
                <a:sym typeface="Calibri"/>
              </a:rPr>
              <a:t>mejorar su legibilidad</a:t>
            </a:r>
            <a:r>
              <a:rPr lang="es-CL" sz="2000" b="0" i="0" u="none" strike="noStrike" cap="none" dirty="0" smtClean="0">
                <a:solidFill>
                  <a:srgbClr val="222222"/>
                </a:solidFill>
                <a:latin typeface="Calibri"/>
                <a:ea typeface="Calibri"/>
                <a:cs typeface="Calibri"/>
                <a:sym typeface="Calibri"/>
              </a:rPr>
              <a:t>. </a:t>
            </a:r>
          </a:p>
          <a:p>
            <a:pPr marL="50800" marR="0" lvl="0" indent="0" algn="just" rtl="0">
              <a:lnSpc>
                <a:spcPct val="90000"/>
              </a:lnSpc>
              <a:spcBef>
                <a:spcPts val="1000"/>
              </a:spcBef>
              <a:spcAft>
                <a:spcPts val="0"/>
              </a:spcAft>
              <a:buClr>
                <a:srgbClr val="DE3075"/>
              </a:buClr>
              <a:buSzPts val="2800"/>
              <a:buFont typeface="Franklin Gothic"/>
              <a:buNone/>
            </a:pPr>
            <a:r>
              <a:rPr lang="es-CL" sz="2000" b="0" i="0" u="none" strike="noStrike" cap="none" dirty="0" smtClean="0">
                <a:solidFill>
                  <a:srgbClr val="222222"/>
                </a:solidFill>
                <a:latin typeface="Calibri"/>
                <a:ea typeface="Calibri"/>
                <a:cs typeface="Calibri"/>
                <a:sym typeface="Calibri"/>
              </a:rPr>
              <a:t>El compilador de Java ignora los comentarios cuando el programa se ejecuta. </a:t>
            </a:r>
          </a:p>
          <a:p>
            <a:pPr marL="50800" marR="0" lvl="0" indent="0" algn="just" rtl="0">
              <a:lnSpc>
                <a:spcPct val="90000"/>
              </a:lnSpc>
              <a:spcBef>
                <a:spcPts val="1000"/>
              </a:spcBef>
              <a:spcAft>
                <a:spcPts val="0"/>
              </a:spcAft>
              <a:buClr>
                <a:srgbClr val="DE3075"/>
              </a:buClr>
              <a:buSzPts val="2800"/>
              <a:buFont typeface="Franklin Gothic"/>
              <a:buNone/>
            </a:pPr>
            <a:r>
              <a:rPr lang="es-CL" sz="2000" b="1" i="0" u="none" strike="noStrike" cap="none" dirty="0" smtClean="0">
                <a:solidFill>
                  <a:schemeClr val="accent5">
                    <a:lumMod val="75000"/>
                  </a:schemeClr>
                </a:solidFill>
                <a:latin typeface="Calibri"/>
                <a:ea typeface="Calibri"/>
                <a:cs typeface="Calibri"/>
                <a:sym typeface="Calibri"/>
              </a:rPr>
              <a:t>Existen tres tipos</a:t>
            </a:r>
            <a:r>
              <a:rPr lang="en-US" sz="2000" b="1" i="0" u="none" strike="noStrike" cap="none" dirty="0" smtClean="0">
                <a:solidFill>
                  <a:schemeClr val="accent5">
                    <a:lumMod val="75000"/>
                  </a:schemeClr>
                </a:solidFill>
                <a:latin typeface="Calibri"/>
                <a:ea typeface="Calibri"/>
                <a:cs typeface="Calibri"/>
                <a:sym typeface="Calibri"/>
              </a:rPr>
              <a:t>:</a:t>
            </a:r>
            <a:endParaRPr sz="2000" b="1" dirty="0">
              <a:solidFill>
                <a:schemeClr val="accent5">
                  <a:lumMod val="75000"/>
                </a:schemeClr>
              </a:solidFill>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r>
              <a:rPr lang="en-US" sz="2000" b="1" i="0" u="none" strike="noStrike" cap="none" dirty="0">
                <a:solidFill>
                  <a:srgbClr val="222222"/>
                </a:solidFill>
                <a:latin typeface="Century Gothic"/>
                <a:ea typeface="Century Gothic"/>
                <a:cs typeface="Century Gothic"/>
                <a:sym typeface="Century Gothic"/>
              </a:rPr>
              <a:t>	</a:t>
            </a:r>
            <a:endParaRPr sz="2000" dirty="0"/>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r>
              <a:rPr lang="es-CL" sz="2000" b="0" i="0" u="none" strike="noStrike" cap="none" dirty="0" smtClean="0">
                <a:solidFill>
                  <a:srgbClr val="222222"/>
                </a:solidFill>
                <a:latin typeface="Calibri"/>
                <a:ea typeface="Calibri"/>
                <a:cs typeface="Calibri"/>
                <a:sym typeface="Calibri"/>
              </a:rPr>
              <a:t>Javadoc, prepara la documentación de su programa, en formato HTML, es decir, todo lo que esté en este tipo de comentario, aparecerá en la documentación. Los comentarios de 1 y varias líneas, son internas para el programador.</a:t>
            </a:r>
            <a:endParaRPr lang="es-CL" sz="2000" dirty="0" smtClean="0"/>
          </a:p>
          <a:p>
            <a:pPr marL="50800" marR="0" lvl="0" indent="0" algn="just" rtl="0">
              <a:lnSpc>
                <a:spcPct val="90000"/>
              </a:lnSpc>
              <a:spcBef>
                <a:spcPts val="1000"/>
              </a:spcBef>
              <a:spcAft>
                <a:spcPts val="0"/>
              </a:spcAft>
              <a:buClr>
                <a:srgbClr val="DE3075"/>
              </a:buClr>
              <a:buSzPts val="2800"/>
              <a:buFont typeface="Franklin Gothic"/>
              <a:buNone/>
            </a:pPr>
            <a:endParaRPr sz="2000" b="1" i="1"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222222"/>
              </a:solidFill>
              <a:latin typeface="Calibri"/>
              <a:ea typeface="Calibri"/>
              <a:cs typeface="Calibri"/>
              <a:sym typeface="Calibri"/>
            </a:endParaRPr>
          </a:p>
          <a:p>
            <a:pPr marL="50800" marR="0" lvl="0" indent="0" algn="just" rtl="0">
              <a:lnSpc>
                <a:spcPct val="90000"/>
              </a:lnSpc>
              <a:spcBef>
                <a:spcPts val="1000"/>
              </a:spcBef>
              <a:spcAft>
                <a:spcPts val="0"/>
              </a:spcAft>
              <a:buClr>
                <a:srgbClr val="DE3075"/>
              </a:buClr>
              <a:buSzPts val="2800"/>
              <a:buFont typeface="Franklin Gothic"/>
              <a:buNone/>
            </a:pPr>
            <a:endParaRPr sz="2000" b="0" i="0" u="none" strike="noStrike" cap="none" dirty="0">
              <a:solidFill>
                <a:srgbClr val="818990"/>
              </a:solidFill>
              <a:latin typeface="Calibri"/>
              <a:ea typeface="Calibri"/>
              <a:cs typeface="Calibri"/>
              <a:sym typeface="Calibri"/>
            </a:endParaRPr>
          </a:p>
        </p:txBody>
      </p:sp>
      <p:pic>
        <p:nvPicPr>
          <p:cNvPr id="279" name="Google Shape;279;p22"/>
          <p:cNvPicPr preferRelativeResize="0"/>
          <p:nvPr/>
        </p:nvPicPr>
        <p:blipFill rotWithShape="1">
          <a:blip r:embed="rId3">
            <a:alphaModFix/>
          </a:blip>
          <a:srcRect/>
          <a:stretch/>
        </p:blipFill>
        <p:spPr>
          <a:xfrm>
            <a:off x="748392" y="2918100"/>
            <a:ext cx="7581900" cy="2222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3"/>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Convenciones</a:t>
            </a:r>
            <a:endParaRPr/>
          </a:p>
        </p:txBody>
      </p:sp>
      <p:sp>
        <p:nvSpPr>
          <p:cNvPr id="285" name="Google Shape;285;p23"/>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6" name="Google Shape;286;p23"/>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lvl="1" indent="0" algn="just" rtl="0">
              <a:lnSpc>
                <a:spcPct val="100000"/>
              </a:lnSpc>
              <a:spcBef>
                <a:spcPts val="480"/>
              </a:spcBef>
              <a:spcAft>
                <a:spcPts val="0"/>
              </a:spcAft>
              <a:buClr>
                <a:srgbClr val="222222"/>
              </a:buClr>
              <a:buSzPts val="2400"/>
              <a:buNone/>
            </a:pPr>
            <a:r>
              <a:rPr lang="es-CL" dirty="0" smtClean="0">
                <a:solidFill>
                  <a:srgbClr val="222222"/>
                </a:solidFill>
                <a:latin typeface="Calibri"/>
                <a:ea typeface="Calibri"/>
                <a:cs typeface="Calibri"/>
                <a:sym typeface="Calibri"/>
              </a:rPr>
              <a:t>La convención de nombres es un </a:t>
            </a:r>
            <a:r>
              <a:rPr lang="es-CL" b="1" dirty="0" smtClean="0">
                <a:solidFill>
                  <a:srgbClr val="222222"/>
                </a:solidFill>
                <a:latin typeface="Calibri"/>
                <a:ea typeface="Calibri"/>
                <a:cs typeface="Calibri"/>
                <a:sym typeface="Calibri"/>
              </a:rPr>
              <a:t>conjunto de normas y reglas </a:t>
            </a:r>
            <a:r>
              <a:rPr lang="es-CL" dirty="0" smtClean="0">
                <a:solidFill>
                  <a:srgbClr val="222222"/>
                </a:solidFill>
                <a:latin typeface="Calibri"/>
                <a:ea typeface="Calibri"/>
                <a:cs typeface="Calibri"/>
                <a:sym typeface="Calibri"/>
              </a:rPr>
              <a:t>para la escritura de nombres, que facilitan y hacen más comprensible su lectura.</a:t>
            </a:r>
            <a:endParaRPr lang="es-CL" dirty="0" smtClean="0"/>
          </a:p>
          <a:p>
            <a:pPr marL="457200" lvl="1" indent="0" algn="just" rtl="0">
              <a:lnSpc>
                <a:spcPct val="100000"/>
              </a:lnSpc>
              <a:spcBef>
                <a:spcPts val="480"/>
              </a:spcBef>
              <a:spcAft>
                <a:spcPts val="0"/>
              </a:spcAft>
              <a:buClr>
                <a:srgbClr val="818990"/>
              </a:buClr>
              <a:buSzPts val="2400"/>
              <a:buNone/>
            </a:pPr>
            <a:endParaRPr lang="es-CL"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818990"/>
              </a:buClr>
              <a:buSzPts val="2400"/>
              <a:buNone/>
            </a:pPr>
            <a:endParaRPr lang="es-CL" b="1" i="1"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222222"/>
              </a:buClr>
              <a:buSzPts val="2400"/>
              <a:buNone/>
            </a:pPr>
            <a:endParaRPr lang="es-CL" b="1" i="1"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222222"/>
              </a:buClr>
              <a:buSzPts val="2400"/>
              <a:buNone/>
            </a:pPr>
            <a:r>
              <a:rPr lang="es-CL" b="1" i="1" dirty="0" smtClean="0">
                <a:solidFill>
                  <a:srgbClr val="222222"/>
                </a:solidFill>
                <a:latin typeface="Calibri"/>
                <a:ea typeface="Calibri"/>
                <a:cs typeface="Calibri"/>
                <a:sym typeface="Calibri"/>
              </a:rPr>
              <a:t>Clase</a:t>
            </a: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dirty="0" smtClean="0">
                <a:solidFill>
                  <a:srgbClr val="222222"/>
                </a:solidFill>
                <a:latin typeface="Calibri"/>
                <a:ea typeface="Calibri"/>
                <a:cs typeface="Calibri"/>
                <a:sym typeface="Calibri"/>
              </a:rPr>
              <a:t>Todos los nombres de clases comienzan con mayúscula y la primera letra de cada palabra interna en el nombre de la clase, debe ir en mayúscula, </a:t>
            </a:r>
            <a:r>
              <a:rPr lang="es-CL" b="1" dirty="0" smtClean="0">
                <a:solidFill>
                  <a:schemeClr val="accent5">
                    <a:lumMod val="75000"/>
                  </a:schemeClr>
                </a:solidFill>
                <a:latin typeface="Calibri"/>
                <a:ea typeface="Calibri"/>
                <a:cs typeface="Calibri"/>
                <a:sym typeface="Calibri"/>
              </a:rPr>
              <a:t>ejemplo</a:t>
            </a:r>
            <a:r>
              <a:rPr lang="es-CL" dirty="0" smtClean="0">
                <a:solidFill>
                  <a:srgbClr val="222222"/>
                </a:solidFill>
                <a:latin typeface="Calibri"/>
                <a:ea typeface="Calibri"/>
                <a:cs typeface="Calibri"/>
                <a:sym typeface="Calibri"/>
              </a:rPr>
              <a:t>: </a:t>
            </a:r>
            <a:r>
              <a:rPr lang="es-CL" dirty="0" err="1" smtClean="0">
                <a:solidFill>
                  <a:srgbClr val="222222"/>
                </a:solidFill>
                <a:latin typeface="Calibri"/>
                <a:ea typeface="Calibri"/>
                <a:cs typeface="Calibri"/>
                <a:sym typeface="Calibri"/>
              </a:rPr>
              <a:t>ClienteNacional</a:t>
            </a:r>
            <a:r>
              <a:rPr lang="es-CL" dirty="0" smtClean="0">
                <a:solidFill>
                  <a:srgbClr val="222222"/>
                </a:solidFill>
                <a:latin typeface="Calibri"/>
                <a:ea typeface="Calibri"/>
                <a:cs typeface="Calibri"/>
                <a:sym typeface="Calibri"/>
              </a:rPr>
              <a:t>.</a:t>
            </a:r>
          </a:p>
          <a:p>
            <a:pPr marL="457200" lvl="1" indent="0" algn="just" rtl="0">
              <a:lnSpc>
                <a:spcPct val="100000"/>
              </a:lnSpc>
              <a:spcBef>
                <a:spcPts val="480"/>
              </a:spcBef>
              <a:spcAft>
                <a:spcPts val="0"/>
              </a:spcAft>
              <a:buClr>
                <a:srgbClr val="222222"/>
              </a:buClr>
              <a:buSzPts val="2400"/>
              <a:buNone/>
            </a:pP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dirty="0" smtClean="0">
                <a:solidFill>
                  <a:srgbClr val="222222"/>
                </a:solidFill>
                <a:latin typeface="Calibri"/>
                <a:ea typeface="Calibri"/>
                <a:cs typeface="Calibri"/>
                <a:sym typeface="Calibri"/>
              </a:rPr>
              <a:t>Las clases representan “cosas” y no “acciones”, por tal motivo hay que evitar verbos como nombre de clase.</a:t>
            </a:r>
          </a:p>
          <a:p>
            <a:pPr marL="457200" lvl="1" indent="0" algn="just" rtl="0">
              <a:lnSpc>
                <a:spcPct val="100000"/>
              </a:lnSpc>
              <a:spcBef>
                <a:spcPts val="480"/>
              </a:spcBef>
              <a:spcAft>
                <a:spcPts val="0"/>
              </a:spcAft>
              <a:buClr>
                <a:srgbClr val="222222"/>
              </a:buClr>
              <a:buSzPts val="2400"/>
              <a:buNone/>
            </a:pP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dirty="0" smtClean="0">
                <a:solidFill>
                  <a:srgbClr val="222222"/>
                </a:solidFill>
                <a:latin typeface="Calibri"/>
                <a:ea typeface="Calibri"/>
                <a:cs typeface="Calibri"/>
                <a:sym typeface="Calibri"/>
              </a:rPr>
              <a:t>El nombre de la clase debe estar en singular y ser un sustantivo.</a:t>
            </a:r>
            <a:endParaRPr lang="es-CL" dirty="0" smtClean="0"/>
          </a:p>
          <a:p>
            <a:pPr marL="457200" lvl="1" indent="0" algn="just" rtl="0">
              <a:lnSpc>
                <a:spcPct val="100000"/>
              </a:lnSpc>
              <a:spcBef>
                <a:spcPts val="480"/>
              </a:spcBef>
              <a:spcAft>
                <a:spcPts val="0"/>
              </a:spcAft>
              <a:buClr>
                <a:srgbClr val="818990"/>
              </a:buClr>
              <a:buSzPts val="2400"/>
              <a:buNone/>
            </a:pPr>
            <a:endParaRPr sz="2400" dirty="0">
              <a:solidFill>
                <a:srgbClr val="222222"/>
              </a:solidFill>
              <a:latin typeface="Calibri"/>
              <a:ea typeface="Calibri"/>
              <a:cs typeface="Calibri"/>
              <a:sym typeface="Calibri"/>
            </a:endParaRPr>
          </a:p>
          <a:p>
            <a:pPr marL="742950" lvl="1" indent="-133350" algn="just" rtl="0">
              <a:lnSpc>
                <a:spcPct val="100000"/>
              </a:lnSpc>
              <a:spcBef>
                <a:spcPts val="480"/>
              </a:spcBef>
              <a:spcAft>
                <a:spcPts val="0"/>
              </a:spcAft>
              <a:buClr>
                <a:srgbClr val="818990"/>
              </a:buClr>
              <a:buSzPts val="2400"/>
              <a:buFont typeface="Arial"/>
              <a:buNone/>
            </a:pPr>
            <a:endParaRPr sz="2400" dirty="0">
              <a:solidFill>
                <a:srgbClr val="222222"/>
              </a:solidFill>
              <a:latin typeface="Calibri"/>
              <a:ea typeface="Calibri"/>
              <a:cs typeface="Calibri"/>
              <a:sym typeface="Calibri"/>
            </a:endParaRPr>
          </a:p>
          <a:p>
            <a:pPr marL="742950" lvl="1" indent="-133350" algn="just" rtl="0">
              <a:lnSpc>
                <a:spcPct val="100000"/>
              </a:lnSpc>
              <a:spcBef>
                <a:spcPts val="480"/>
              </a:spcBef>
              <a:spcAft>
                <a:spcPts val="0"/>
              </a:spcAft>
              <a:buClr>
                <a:srgbClr val="818990"/>
              </a:buClr>
              <a:buSzPts val="2400"/>
              <a:buNone/>
            </a:pPr>
            <a:endParaRPr sz="2400" dirty="0">
              <a:solidFill>
                <a:srgbClr val="222222"/>
              </a:solidFill>
              <a:latin typeface="Calibri"/>
              <a:ea typeface="Calibri"/>
              <a:cs typeface="Calibri"/>
              <a:sym typeface="Calibri"/>
            </a:endParaRPr>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p:txBody>
      </p:sp>
      <p:pic>
        <p:nvPicPr>
          <p:cNvPr id="287" name="Google Shape;287;p23"/>
          <p:cNvPicPr preferRelativeResize="0"/>
          <p:nvPr/>
        </p:nvPicPr>
        <p:blipFill rotWithShape="1">
          <a:blip r:embed="rId3">
            <a:alphaModFix/>
          </a:blip>
          <a:srcRect/>
          <a:stretch/>
        </p:blipFill>
        <p:spPr>
          <a:xfrm>
            <a:off x="6390291" y="2017987"/>
            <a:ext cx="1761834" cy="12264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Convenciones</a:t>
            </a:r>
            <a:endParaRPr/>
          </a:p>
        </p:txBody>
      </p:sp>
      <p:sp>
        <p:nvSpPr>
          <p:cNvPr id="293" name="Google Shape;293;p24"/>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4" name="Google Shape;294;p24"/>
          <p:cNvSpPr txBox="1">
            <a:spLocks noGrp="1"/>
          </p:cNvSpPr>
          <p:nvPr>
            <p:ph type="body" idx="1"/>
          </p:nvPr>
        </p:nvSpPr>
        <p:spPr>
          <a:xfrm>
            <a:off x="2606" y="1139088"/>
            <a:ext cx="8555700" cy="5137800"/>
          </a:xfrm>
          <a:prstGeom prst="rect">
            <a:avLst/>
          </a:prstGeom>
          <a:noFill/>
          <a:ln>
            <a:noFill/>
          </a:ln>
        </p:spPr>
        <p:txBody>
          <a:bodyPr spcFirstLastPara="1" wrap="square" lIns="91425" tIns="45700" rIns="91425" bIns="45700" anchor="t" anchorCtr="0">
            <a:noAutofit/>
          </a:bodyPr>
          <a:lstStyle/>
          <a:p>
            <a:pPr marL="457200" lvl="1" indent="0" algn="just" rtl="0">
              <a:lnSpc>
                <a:spcPct val="100000"/>
              </a:lnSpc>
              <a:spcBef>
                <a:spcPts val="480"/>
              </a:spcBef>
              <a:spcAft>
                <a:spcPts val="0"/>
              </a:spcAft>
              <a:buClr>
                <a:srgbClr val="222222"/>
              </a:buClr>
              <a:buSzPts val="2400"/>
              <a:buNone/>
            </a:pPr>
            <a:r>
              <a:rPr lang="es-CL" sz="2400" b="1" i="1" dirty="0" smtClean="0">
                <a:solidFill>
                  <a:srgbClr val="222222"/>
                </a:solidFill>
                <a:latin typeface="Calibri"/>
                <a:ea typeface="Calibri"/>
                <a:cs typeface="Calibri"/>
                <a:sym typeface="Calibri"/>
              </a:rPr>
              <a:t>Métodos</a:t>
            </a: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dirty="0" smtClean="0">
                <a:solidFill>
                  <a:srgbClr val="222222"/>
                </a:solidFill>
                <a:latin typeface="Calibri"/>
                <a:ea typeface="Calibri"/>
                <a:cs typeface="Calibri"/>
                <a:sym typeface="Calibri"/>
              </a:rPr>
              <a:t>Los métodos deberían ser verbos, ya que describen una acción.</a:t>
            </a: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dirty="0" smtClean="0">
                <a:solidFill>
                  <a:srgbClr val="222222"/>
                </a:solidFill>
                <a:latin typeface="Calibri"/>
                <a:ea typeface="Calibri"/>
                <a:cs typeface="Calibri"/>
                <a:sym typeface="Calibri"/>
              </a:rPr>
              <a:t>Empiezan con minúscula y la primera letra de cada palabra interna del método debe ir en mayúscula.  </a:t>
            </a:r>
          </a:p>
          <a:p>
            <a:pPr marL="457200" lvl="1" indent="0" algn="just" rtl="0">
              <a:lnSpc>
                <a:spcPct val="100000"/>
              </a:lnSpc>
              <a:spcBef>
                <a:spcPts val="480"/>
              </a:spcBef>
              <a:spcAft>
                <a:spcPts val="0"/>
              </a:spcAft>
              <a:buClr>
                <a:srgbClr val="222222"/>
              </a:buClr>
              <a:buSzPts val="2400"/>
              <a:buNone/>
            </a:pPr>
            <a:r>
              <a:rPr lang="es-CL" sz="2400" dirty="0" smtClean="0">
                <a:solidFill>
                  <a:srgbClr val="222222"/>
                </a:solidFill>
                <a:latin typeface="Calibri"/>
                <a:ea typeface="Calibri"/>
                <a:cs typeface="Calibri"/>
                <a:sym typeface="Calibri"/>
              </a:rPr>
              <a:t>    </a:t>
            </a:r>
            <a:r>
              <a:rPr lang="es-CL" sz="2400" b="1" dirty="0" smtClean="0">
                <a:solidFill>
                  <a:schemeClr val="accent5">
                    <a:lumMod val="75000"/>
                  </a:schemeClr>
                </a:solidFill>
                <a:latin typeface="Calibri"/>
                <a:ea typeface="Calibri"/>
                <a:cs typeface="Calibri"/>
                <a:sym typeface="Calibri"/>
              </a:rPr>
              <a:t>E</a:t>
            </a:r>
            <a:r>
              <a:rPr lang="es-CL" sz="2400" b="1" dirty="0" smtClean="0">
                <a:solidFill>
                  <a:schemeClr val="accent5">
                    <a:lumMod val="75000"/>
                  </a:schemeClr>
                </a:solidFill>
                <a:latin typeface="Calibri"/>
                <a:ea typeface="Calibri"/>
                <a:cs typeface="Calibri"/>
                <a:sym typeface="Calibri"/>
              </a:rPr>
              <a:t>jemplo</a:t>
            </a:r>
            <a:r>
              <a:rPr lang="es-CL" sz="2400" dirty="0" smtClean="0">
                <a:solidFill>
                  <a:srgbClr val="222222"/>
                </a:solidFill>
                <a:latin typeface="Calibri"/>
                <a:ea typeface="Calibri"/>
                <a:cs typeface="Calibri"/>
                <a:sym typeface="Calibri"/>
              </a:rPr>
              <a:t>: </a:t>
            </a:r>
            <a:r>
              <a:rPr lang="es-CL" sz="2400" dirty="0" err="1" smtClean="0">
                <a:solidFill>
                  <a:srgbClr val="222222"/>
                </a:solidFill>
                <a:latin typeface="Calibri"/>
                <a:ea typeface="Calibri"/>
                <a:cs typeface="Calibri"/>
                <a:sym typeface="Calibri"/>
              </a:rPr>
              <a:t>calcularTotalVenta</a:t>
            </a:r>
            <a:r>
              <a:rPr lang="es-CL" sz="2400" dirty="0" smtClean="0">
                <a:solidFill>
                  <a:srgbClr val="222222"/>
                </a:solidFill>
                <a:latin typeface="Calibri"/>
                <a:ea typeface="Calibri"/>
                <a:cs typeface="Calibri"/>
                <a:sym typeface="Calibri"/>
              </a:rPr>
              <a:t>.</a:t>
            </a:r>
            <a:endParaRPr lang="es-CL" dirty="0" smtClean="0"/>
          </a:p>
          <a:p>
            <a:pPr marL="457200" lvl="1" indent="0" algn="just" rtl="0">
              <a:lnSpc>
                <a:spcPct val="100000"/>
              </a:lnSpc>
              <a:spcBef>
                <a:spcPts val="480"/>
              </a:spcBef>
              <a:spcAft>
                <a:spcPts val="0"/>
              </a:spcAft>
              <a:buClr>
                <a:srgbClr val="222222"/>
              </a:buClr>
              <a:buSzPts val="2400"/>
              <a:buNone/>
            </a:pPr>
            <a:endParaRPr lang="es-CL" sz="2400" b="1" i="1"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222222"/>
              </a:buClr>
              <a:buSzPts val="2400"/>
              <a:buNone/>
            </a:pPr>
            <a:r>
              <a:rPr lang="es-CL" sz="2400" b="1" i="1" dirty="0" smtClean="0">
                <a:solidFill>
                  <a:srgbClr val="222222"/>
                </a:solidFill>
                <a:latin typeface="Calibri"/>
                <a:ea typeface="Calibri"/>
                <a:cs typeface="Calibri"/>
                <a:sym typeface="Calibri"/>
              </a:rPr>
              <a:t>Variables</a:t>
            </a: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dirty="0" smtClean="0">
                <a:solidFill>
                  <a:srgbClr val="222222"/>
                </a:solidFill>
                <a:latin typeface="Calibri"/>
                <a:ea typeface="Calibri"/>
                <a:cs typeface="Calibri"/>
                <a:sym typeface="Calibri"/>
              </a:rPr>
              <a:t>Los nombres de atributos empiezan con minúscula y la primera letra de cada palabra interna del atributo debe ir en </a:t>
            </a:r>
            <a:r>
              <a:rPr lang="es-CL" dirty="0" err="1" smtClean="0">
                <a:solidFill>
                  <a:srgbClr val="222222"/>
                </a:solidFill>
                <a:latin typeface="Calibri"/>
                <a:ea typeface="Calibri"/>
                <a:cs typeface="Calibri"/>
                <a:sym typeface="Calibri"/>
              </a:rPr>
              <a:t>mayúscula</a:t>
            </a:r>
            <a:r>
              <a:rPr lang="es-CL" dirty="0" smtClean="0">
                <a:solidFill>
                  <a:srgbClr val="222222"/>
                </a:solidFill>
                <a:latin typeface="Calibri"/>
                <a:ea typeface="Calibri"/>
                <a:cs typeface="Calibri"/>
                <a:sym typeface="Calibri"/>
              </a:rPr>
              <a:t>.</a:t>
            </a:r>
          </a:p>
          <a:p>
            <a:pPr marL="457200" lvl="1" indent="0" algn="just" rtl="0">
              <a:lnSpc>
                <a:spcPct val="100000"/>
              </a:lnSpc>
              <a:spcBef>
                <a:spcPts val="480"/>
              </a:spcBef>
              <a:spcAft>
                <a:spcPts val="0"/>
              </a:spcAft>
              <a:buClr>
                <a:srgbClr val="222222"/>
              </a:buClr>
              <a:buSzPts val="2400"/>
              <a:buNone/>
            </a:pPr>
            <a:r>
              <a:rPr lang="es-CL" dirty="0" smtClean="0">
                <a:solidFill>
                  <a:srgbClr val="222222"/>
                </a:solidFill>
                <a:latin typeface="Calibri"/>
                <a:ea typeface="Calibri"/>
                <a:cs typeface="Calibri"/>
                <a:sym typeface="Calibri"/>
              </a:rPr>
              <a:t>     </a:t>
            </a:r>
            <a:r>
              <a:rPr lang="es-CL" b="1" dirty="0" smtClean="0">
                <a:solidFill>
                  <a:schemeClr val="accent5">
                    <a:lumMod val="75000"/>
                  </a:schemeClr>
                </a:solidFill>
                <a:latin typeface="Calibri"/>
                <a:ea typeface="Calibri"/>
                <a:cs typeface="Calibri"/>
                <a:sym typeface="Calibri"/>
              </a:rPr>
              <a:t>Ejemplo</a:t>
            </a:r>
            <a:r>
              <a:rPr lang="es-CL" dirty="0" smtClean="0">
                <a:solidFill>
                  <a:srgbClr val="222222"/>
                </a:solidFill>
                <a:latin typeface="Calibri"/>
                <a:ea typeface="Calibri"/>
                <a:cs typeface="Calibri"/>
                <a:sym typeface="Calibri"/>
              </a:rPr>
              <a:t>: </a:t>
            </a:r>
            <a:r>
              <a:rPr lang="es-CL" dirty="0" err="1" smtClean="0">
                <a:solidFill>
                  <a:srgbClr val="222222"/>
                </a:solidFill>
                <a:latin typeface="Calibri"/>
                <a:ea typeface="Calibri"/>
                <a:cs typeface="Calibri"/>
                <a:sym typeface="Calibri"/>
              </a:rPr>
              <a:t>valorSinIva</a:t>
            </a:r>
            <a:r>
              <a:rPr lang="es-CL" dirty="0" smtClean="0">
                <a:solidFill>
                  <a:srgbClr val="222222"/>
                </a:solidFill>
                <a:latin typeface="Calibri"/>
                <a:ea typeface="Calibri"/>
                <a:cs typeface="Calibri"/>
                <a:sym typeface="Calibri"/>
              </a:rPr>
              <a:t>.</a:t>
            </a:r>
            <a:endParaRPr lang="es-CL" dirty="0" smtClean="0"/>
          </a:p>
          <a:p>
            <a:pPr marL="457200" lvl="1" indent="0" algn="just" rtl="0">
              <a:lnSpc>
                <a:spcPct val="100000"/>
              </a:lnSpc>
              <a:spcBef>
                <a:spcPts val="480"/>
              </a:spcBef>
              <a:spcAft>
                <a:spcPts val="0"/>
              </a:spcAft>
              <a:buClr>
                <a:srgbClr val="818990"/>
              </a:buClr>
              <a:buSzPts val="2400"/>
              <a:buNone/>
            </a:pPr>
            <a:endParaRPr lang="es-CL" sz="2400"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222222"/>
              </a:buClr>
              <a:buSzPts val="2400"/>
              <a:buNone/>
            </a:pPr>
            <a:r>
              <a:rPr lang="es-CL" sz="2400" dirty="0" smtClean="0">
                <a:solidFill>
                  <a:srgbClr val="222222"/>
                </a:solidFill>
                <a:latin typeface="Calibri"/>
                <a:ea typeface="Calibri"/>
                <a:cs typeface="Calibri"/>
                <a:sym typeface="Calibri"/>
              </a:rPr>
              <a:t>Para métodos y atributos se utiliza el estilo </a:t>
            </a:r>
            <a:r>
              <a:rPr lang="es-CL" sz="2400" dirty="0" err="1" smtClean="0">
                <a:solidFill>
                  <a:srgbClr val="222222"/>
                </a:solidFill>
                <a:latin typeface="Calibri"/>
                <a:ea typeface="Calibri"/>
                <a:cs typeface="Calibri"/>
                <a:sym typeface="Calibri"/>
              </a:rPr>
              <a:t>camelCase</a:t>
            </a:r>
            <a:r>
              <a:rPr lang="en-US" sz="2400" dirty="0" smtClean="0">
                <a:solidFill>
                  <a:srgbClr val="222222"/>
                </a:solidFill>
                <a:latin typeface="Calibri"/>
                <a:ea typeface="Calibri"/>
                <a:cs typeface="Calibri"/>
                <a:sym typeface="Calibri"/>
              </a:rPr>
              <a:t>.</a:t>
            </a: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r>
              <a:rPr lang="en-US" dirty="0">
                <a:solidFill>
                  <a:schemeClr val="dk1"/>
                </a:solidFill>
              </a:rPr>
              <a:t>                                                                       			</a:t>
            </a:r>
            <a:endParaRPr dirty="0"/>
          </a:p>
          <a:p>
            <a:pPr marL="50800" lvl="0" indent="0" algn="l" rtl="0">
              <a:lnSpc>
                <a:spcPct val="90000"/>
              </a:lnSpc>
              <a:spcBef>
                <a:spcPts val="1000"/>
              </a:spcBef>
              <a:spcAft>
                <a:spcPts val="0"/>
              </a:spcAft>
              <a:buSzPts val="2800"/>
              <a:buNone/>
            </a:pPr>
            <a:r>
              <a:rPr lang="en-US" sz="1200" dirty="0">
                <a:solidFill>
                  <a:schemeClr val="dk1"/>
                </a:solidFill>
              </a:rPr>
              <a:t>								</a:t>
            </a:r>
            <a:endParaRPr sz="1200" dirty="0"/>
          </a:p>
          <a:p>
            <a:pPr marL="50800" lvl="0" indent="0" algn="l" rtl="0">
              <a:lnSpc>
                <a:spcPct val="90000"/>
              </a:lnSpc>
              <a:spcBef>
                <a:spcPts val="1000"/>
              </a:spcBef>
              <a:spcAft>
                <a:spcPts val="0"/>
              </a:spcAft>
              <a:buSzPts val="2800"/>
              <a:buNone/>
            </a:pPr>
            <a:r>
              <a:rPr lang="en-US" sz="1200" dirty="0">
                <a:solidFill>
                  <a:schemeClr val="dk1"/>
                </a:solidFill>
              </a:rPr>
              <a:t>                                                                     </a:t>
            </a: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p:txBody>
      </p:sp>
      <p:pic>
        <p:nvPicPr>
          <p:cNvPr id="295" name="Google Shape;295;p24"/>
          <p:cNvPicPr preferRelativeResize="0"/>
          <p:nvPr/>
        </p:nvPicPr>
        <p:blipFill rotWithShape="1">
          <a:blip r:embed="rId3">
            <a:alphaModFix/>
          </a:blip>
          <a:srcRect/>
          <a:stretch/>
        </p:blipFill>
        <p:spPr>
          <a:xfrm>
            <a:off x="7339791" y="4975824"/>
            <a:ext cx="1430544" cy="1512680"/>
          </a:xfrm>
          <a:prstGeom prst="rect">
            <a:avLst/>
          </a:prstGeom>
          <a:noFill/>
          <a:ln>
            <a:noFill/>
          </a:ln>
        </p:spPr>
      </p:pic>
      <p:sp>
        <p:nvSpPr>
          <p:cNvPr id="296" name="Google Shape;296;p24"/>
          <p:cNvSpPr txBox="1"/>
          <p:nvPr/>
        </p:nvSpPr>
        <p:spPr>
          <a:xfrm>
            <a:off x="7703879" y="6414052"/>
            <a:ext cx="914400" cy="914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chemeClr val="dk1"/>
                </a:solidFill>
                <a:latin typeface="Arial"/>
                <a:ea typeface="Arial"/>
                <a:cs typeface="Arial"/>
                <a:sym typeface="Arial"/>
              </a:rPr>
              <a:t>wikipedia</a:t>
            </a: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5"/>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Convenciones</a:t>
            </a:r>
            <a:endParaRPr/>
          </a:p>
        </p:txBody>
      </p:sp>
      <p:sp>
        <p:nvSpPr>
          <p:cNvPr id="302" name="Google Shape;302;p25"/>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3" name="Google Shape;303;p25"/>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742950" lvl="1" indent="-285750" algn="just" rtl="0">
              <a:lnSpc>
                <a:spcPct val="100000"/>
              </a:lnSpc>
              <a:spcBef>
                <a:spcPts val="480"/>
              </a:spcBef>
              <a:spcAft>
                <a:spcPts val="0"/>
              </a:spcAft>
              <a:buClr>
                <a:srgbClr val="222222"/>
              </a:buClr>
              <a:buSzPts val="2400"/>
              <a:buFont typeface="Arial"/>
              <a:buChar char="•"/>
            </a:pPr>
            <a:r>
              <a:rPr lang="es-CL" sz="2400" dirty="0" smtClean="0">
                <a:solidFill>
                  <a:srgbClr val="222222"/>
                </a:solidFill>
                <a:latin typeface="Calibri"/>
                <a:ea typeface="Calibri"/>
                <a:cs typeface="Calibri"/>
                <a:sym typeface="Calibri"/>
              </a:rPr>
              <a:t>Las </a:t>
            </a:r>
            <a:r>
              <a:rPr lang="es-CL" sz="2400" b="1" dirty="0" smtClean="0">
                <a:solidFill>
                  <a:srgbClr val="222222"/>
                </a:solidFill>
                <a:latin typeface="Calibri"/>
                <a:ea typeface="Calibri"/>
                <a:cs typeface="Calibri"/>
                <a:sym typeface="Calibri"/>
              </a:rPr>
              <a:t>constantes</a:t>
            </a:r>
            <a:r>
              <a:rPr lang="es-CL" sz="2400" dirty="0" smtClean="0">
                <a:solidFill>
                  <a:srgbClr val="222222"/>
                </a:solidFill>
                <a:latin typeface="Calibri"/>
                <a:ea typeface="Calibri"/>
                <a:cs typeface="Calibri"/>
                <a:sym typeface="Calibri"/>
              </a:rPr>
              <a:t> deberían escribirse todo en mayúsculas con las palabras separadas por subrayados “_”. </a:t>
            </a:r>
            <a:endParaRPr lang="es-CL" dirty="0" smtClean="0"/>
          </a:p>
          <a:p>
            <a:pPr marL="457200" lvl="1" indent="0" algn="just" rtl="0">
              <a:lnSpc>
                <a:spcPct val="100000"/>
              </a:lnSpc>
              <a:spcBef>
                <a:spcPts val="480"/>
              </a:spcBef>
              <a:spcAft>
                <a:spcPts val="0"/>
              </a:spcAft>
              <a:buClr>
                <a:srgbClr val="222222"/>
              </a:buClr>
              <a:buSzPts val="2400"/>
              <a:buNone/>
            </a:pPr>
            <a:r>
              <a:rPr lang="es-CL" sz="2400" dirty="0" smtClean="0">
                <a:solidFill>
                  <a:srgbClr val="222222"/>
                </a:solidFill>
                <a:latin typeface="Calibri"/>
                <a:ea typeface="Calibri"/>
                <a:cs typeface="Calibri"/>
                <a:sym typeface="Calibri"/>
              </a:rPr>
              <a:t>    Ejemplo: DESCUENTO_CLIENTE = 30</a:t>
            </a:r>
            <a:endParaRPr lang="es-CL" dirty="0" smtClean="0"/>
          </a:p>
          <a:p>
            <a:pPr marL="457200" lvl="1" indent="0" algn="just" rtl="0">
              <a:lnSpc>
                <a:spcPct val="100000"/>
              </a:lnSpc>
              <a:spcBef>
                <a:spcPts val="480"/>
              </a:spcBef>
              <a:spcAft>
                <a:spcPts val="0"/>
              </a:spcAft>
              <a:buClr>
                <a:srgbClr val="818990"/>
              </a:buClr>
              <a:buSzPts val="2400"/>
              <a:buNone/>
            </a:pPr>
            <a:endParaRPr lang="es-CL" sz="2400"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222222"/>
              </a:buClr>
              <a:buSzPts val="2400"/>
              <a:buNone/>
            </a:pPr>
            <a:endParaRPr lang="es-CL" sz="2400" b="1" i="1" dirty="0" smtClean="0">
              <a:solidFill>
                <a:srgbClr val="222222"/>
              </a:solidFill>
              <a:latin typeface="Calibri"/>
              <a:ea typeface="Calibri"/>
              <a:cs typeface="Calibri"/>
              <a:sym typeface="Calibri"/>
            </a:endParaRPr>
          </a:p>
          <a:p>
            <a:pPr marL="457200" lvl="1" indent="0" algn="just" rtl="0">
              <a:lnSpc>
                <a:spcPct val="100000"/>
              </a:lnSpc>
              <a:spcBef>
                <a:spcPts val="480"/>
              </a:spcBef>
              <a:spcAft>
                <a:spcPts val="0"/>
              </a:spcAft>
              <a:buClr>
                <a:srgbClr val="222222"/>
              </a:buClr>
              <a:buSzPts val="2400"/>
              <a:buNone/>
            </a:pPr>
            <a:r>
              <a:rPr lang="es-CL" sz="2400" b="1" i="1" dirty="0" err="1" smtClean="0">
                <a:solidFill>
                  <a:srgbClr val="222222"/>
                </a:solidFill>
                <a:latin typeface="Calibri"/>
                <a:ea typeface="Calibri"/>
                <a:cs typeface="Calibri"/>
                <a:sym typeface="Calibri"/>
              </a:rPr>
              <a:t>Package</a:t>
            </a:r>
            <a:endParaRPr lang="es-CL" dirty="0" smtClean="0"/>
          </a:p>
          <a:p>
            <a:pPr marL="742950" lvl="1" indent="-285750" algn="just" rtl="0">
              <a:lnSpc>
                <a:spcPct val="100000"/>
              </a:lnSpc>
              <a:spcBef>
                <a:spcPts val="480"/>
              </a:spcBef>
              <a:spcAft>
                <a:spcPts val="0"/>
              </a:spcAft>
              <a:buClr>
                <a:srgbClr val="222222"/>
              </a:buClr>
              <a:buSzPts val="2400"/>
              <a:buFont typeface="Arial"/>
              <a:buChar char="•"/>
            </a:pPr>
            <a:r>
              <a:rPr lang="es-CL" sz="2400" dirty="0" smtClean="0">
                <a:solidFill>
                  <a:srgbClr val="222222"/>
                </a:solidFill>
                <a:latin typeface="Calibri"/>
                <a:ea typeface="Calibri"/>
                <a:cs typeface="Calibri"/>
                <a:sym typeface="Calibri"/>
              </a:rPr>
              <a:t>Los nombres de los </a:t>
            </a:r>
            <a:r>
              <a:rPr lang="es-CL" sz="2400" dirty="0" err="1" smtClean="0">
                <a:solidFill>
                  <a:srgbClr val="222222"/>
                </a:solidFill>
                <a:latin typeface="Calibri"/>
                <a:ea typeface="Calibri"/>
                <a:cs typeface="Calibri"/>
                <a:sym typeface="Calibri"/>
              </a:rPr>
              <a:t>package</a:t>
            </a:r>
            <a:r>
              <a:rPr lang="es-CL" sz="2400" dirty="0" smtClean="0">
                <a:solidFill>
                  <a:srgbClr val="222222"/>
                </a:solidFill>
                <a:latin typeface="Calibri"/>
                <a:ea typeface="Calibri"/>
                <a:cs typeface="Calibri"/>
                <a:sym typeface="Calibri"/>
              </a:rPr>
              <a:t> se escriben en minúsculas. Las empresas usan su nombre de dominio de Internet invertido para comenzar los nombres de sus paquetes, por ejemplo, </a:t>
            </a:r>
            <a:r>
              <a:rPr lang="es-CL" sz="2400" dirty="0" err="1" smtClean="0">
                <a:solidFill>
                  <a:srgbClr val="222222"/>
                </a:solidFill>
                <a:latin typeface="Calibri"/>
                <a:ea typeface="Calibri"/>
                <a:cs typeface="Calibri"/>
                <a:sym typeface="Calibri"/>
              </a:rPr>
              <a:t>com.example.mypackage</a:t>
            </a:r>
            <a:r>
              <a:rPr lang="es-CL" sz="2400" dirty="0" smtClean="0">
                <a:solidFill>
                  <a:srgbClr val="222222"/>
                </a:solidFill>
                <a:latin typeface="Calibri"/>
                <a:ea typeface="Calibri"/>
                <a:cs typeface="Calibri"/>
                <a:sym typeface="Calibri"/>
              </a:rPr>
              <a:t>. Para nuestro caso utilizaremos la siguiente nomenclatura:</a:t>
            </a:r>
            <a:endParaRPr lang="es-CL" dirty="0" smtClean="0"/>
          </a:p>
          <a:p>
            <a:pPr marL="457200" lvl="1" indent="0" algn="just" rtl="0">
              <a:lnSpc>
                <a:spcPct val="100000"/>
              </a:lnSpc>
              <a:spcBef>
                <a:spcPts val="480"/>
              </a:spcBef>
              <a:spcAft>
                <a:spcPts val="0"/>
              </a:spcAft>
              <a:buClr>
                <a:srgbClr val="818990"/>
              </a:buClr>
              <a:buSzPts val="2000"/>
              <a:buNone/>
            </a:pPr>
            <a:r>
              <a:rPr lang="en-US" b="1" dirty="0"/>
              <a:t>			</a:t>
            </a:r>
            <a:r>
              <a:rPr lang="en-US" sz="2400" b="1" dirty="0">
                <a:solidFill>
                  <a:srgbClr val="222222"/>
                </a:solidFill>
                <a:latin typeface="Calibri"/>
                <a:ea typeface="Calibri"/>
                <a:cs typeface="Calibri"/>
                <a:sym typeface="Calibri"/>
              </a:rPr>
              <a:t>cl.duoc.pgy2121</a:t>
            </a:r>
            <a:endParaRPr sz="2400" b="1" dirty="0">
              <a:solidFill>
                <a:srgbClr val="222222"/>
              </a:solidFill>
              <a:latin typeface="Calibri"/>
              <a:ea typeface="Calibri"/>
              <a:cs typeface="Calibri"/>
              <a:sym typeface="Calibri"/>
            </a:endParaRPr>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p:txBody>
      </p:sp>
      <p:pic>
        <p:nvPicPr>
          <p:cNvPr id="304" name="Google Shape;304;p25"/>
          <p:cNvPicPr preferRelativeResize="0"/>
          <p:nvPr/>
        </p:nvPicPr>
        <p:blipFill rotWithShape="1">
          <a:blip r:embed="rId3">
            <a:alphaModFix/>
          </a:blip>
          <a:srcRect/>
          <a:stretch/>
        </p:blipFill>
        <p:spPr>
          <a:xfrm>
            <a:off x="6737593" y="1849777"/>
            <a:ext cx="2004344" cy="1415972"/>
          </a:xfrm>
          <a:prstGeom prst="rect">
            <a:avLst/>
          </a:prstGeom>
          <a:noFill/>
          <a:ln>
            <a:noFill/>
          </a:ln>
          <a:effectLst>
            <a:outerShdw blurRad="50800" dist="38100" dir="2700000" algn="tl" rotWithShape="0">
              <a:srgbClr val="7F7F7F">
                <a:alpha val="4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Creando una clase</a:t>
            </a:r>
            <a:endParaRPr/>
          </a:p>
        </p:txBody>
      </p:sp>
      <p:sp>
        <p:nvSpPr>
          <p:cNvPr id="310" name="Google Shape;310;p26"/>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1" name="Google Shape;311;p26"/>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s-CL" dirty="0" smtClean="0">
                <a:solidFill>
                  <a:srgbClr val="0F243E"/>
                </a:solidFill>
              </a:rPr>
              <a:t>Construyamos nuestra primera clase en java, considerando el ejemplo de la experiencia 1. Nuestra clase se llamará Pizza…</a:t>
            </a:r>
            <a:endParaRPr lang="es-CL" dirty="0" smtClean="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p:txBody>
      </p:sp>
      <p:pic>
        <p:nvPicPr>
          <p:cNvPr id="312" name="Google Shape;312;p26"/>
          <p:cNvPicPr preferRelativeResize="0"/>
          <p:nvPr/>
        </p:nvPicPr>
        <p:blipFill rotWithShape="1">
          <a:blip r:embed="rId3">
            <a:alphaModFix/>
          </a:blip>
          <a:srcRect/>
          <a:stretch/>
        </p:blipFill>
        <p:spPr>
          <a:xfrm>
            <a:off x="1564338" y="2343198"/>
            <a:ext cx="6015324" cy="329620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27"/>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18" name="Google Shape;318;p27"/>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b="1">
                <a:solidFill>
                  <a:srgbClr val="0F243E"/>
                </a:solidFill>
              </a:rPr>
              <a:t>¿Cómo se crea una clase?</a:t>
            </a:r>
            <a:endParaRPr/>
          </a:p>
          <a:p>
            <a:pPr marL="50800" lvl="0" indent="0" algn="just" rtl="0">
              <a:lnSpc>
                <a:spcPct val="90000"/>
              </a:lnSpc>
              <a:spcBef>
                <a:spcPts val="1000"/>
              </a:spcBef>
              <a:spcAft>
                <a:spcPts val="0"/>
              </a:spcAft>
              <a:buSzPts val="2800"/>
              <a:buNone/>
            </a:pPr>
            <a:r>
              <a:rPr lang="en-US">
                <a:solidFill>
                  <a:srgbClr val="0F243E"/>
                </a:solidFill>
              </a:rPr>
              <a:t>Sobre el package pizzeria, desplegamos el menú y seleccionamos New / Java Class:</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pic>
        <p:nvPicPr>
          <p:cNvPr id="319" name="Google Shape;319;p27"/>
          <p:cNvPicPr preferRelativeResize="0"/>
          <p:nvPr/>
        </p:nvPicPr>
        <p:blipFill rotWithShape="1">
          <a:blip r:embed="rId3">
            <a:alphaModFix/>
          </a:blip>
          <a:srcRect/>
          <a:stretch/>
        </p:blipFill>
        <p:spPr>
          <a:xfrm>
            <a:off x="1103554" y="2819235"/>
            <a:ext cx="6936892" cy="3197251"/>
          </a:xfrm>
          <a:prstGeom prst="rect">
            <a:avLst/>
          </a:prstGeom>
          <a:noFill/>
          <a:ln w="9525" cap="flat" cmpd="sng">
            <a:solidFill>
              <a:srgbClr val="0070C0"/>
            </a:solidFill>
            <a:prstDash val="solid"/>
            <a:round/>
            <a:headEnd type="none" w="sm" len="sm"/>
            <a:tailEnd type="none" w="sm" len="sm"/>
          </a:ln>
        </p:spPr>
      </p:pic>
      <p:sp>
        <p:nvSpPr>
          <p:cNvPr id="320" name="Google Shape;320;p27"/>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Creando una clase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title"/>
          </p:nvPr>
        </p:nvSpPr>
        <p:spPr>
          <a:xfrm>
            <a:off x="3004575" y="3476149"/>
            <a:ext cx="5995800" cy="2414985"/>
          </a:xfrm>
          <a:prstGeom prst="rect">
            <a:avLst/>
          </a:prstGeom>
          <a:solidFill>
            <a:srgbClr val="DE3075">
              <a:alpha val="63921"/>
            </a:srgbClr>
          </a:solidFill>
          <a:ln>
            <a:noFill/>
          </a:ln>
        </p:spPr>
        <p:txBody>
          <a:bodyPr spcFirstLastPara="1" wrap="square" lIns="91425" tIns="45700" rIns="91425" bIns="45700" anchor="t" anchorCtr="0">
            <a:noAutofit/>
          </a:bodyPr>
          <a:lstStyle/>
          <a:p>
            <a:pPr marL="0" lvl="0" indent="0" algn="r" rtl="0">
              <a:lnSpc>
                <a:spcPct val="90000"/>
              </a:lnSpc>
              <a:spcBef>
                <a:spcPts val="0"/>
              </a:spcBef>
              <a:spcAft>
                <a:spcPts val="0"/>
              </a:spcAft>
              <a:buSzPts val="3000"/>
              <a:buNone/>
            </a:pPr>
            <a:r>
              <a:rPr lang="en-US"/>
              <a:t>Entorno de Desarrollo y Lenguaje JAVA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8"/>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6" name="Google Shape;326;p28"/>
          <p:cNvSpPr/>
          <p:nvPr/>
        </p:nvSpPr>
        <p:spPr>
          <a:xfrm>
            <a:off x="614469" y="1374634"/>
            <a:ext cx="8021046" cy="5031080"/>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50800" marR="0" lvl="0" indent="0" algn="just" rtl="0">
              <a:lnSpc>
                <a:spcPct val="90000"/>
              </a:lnSpc>
              <a:spcBef>
                <a:spcPts val="0"/>
              </a:spcBef>
              <a:spcAft>
                <a:spcPts val="0"/>
              </a:spcAft>
              <a:buNone/>
            </a:pPr>
            <a:r>
              <a:rPr lang="es-CL" sz="2400" b="0" i="0" u="none" strike="noStrike" cap="none" dirty="0" smtClean="0">
                <a:solidFill>
                  <a:srgbClr val="0F243E"/>
                </a:solidFill>
                <a:latin typeface="Calibri"/>
                <a:ea typeface="Calibri"/>
                <a:cs typeface="Calibri"/>
                <a:sym typeface="Calibri"/>
              </a:rPr>
              <a:t>Luego, asignamos el nombre a la clase (Pizza) y finali</a:t>
            </a:r>
            <a:r>
              <a:rPr lang="es-CL" sz="2400" dirty="0" smtClean="0">
                <a:solidFill>
                  <a:srgbClr val="0F243E"/>
                </a:solidFill>
                <a:latin typeface="Calibri"/>
                <a:ea typeface="Calibri"/>
                <a:cs typeface="Calibri"/>
                <a:sym typeface="Calibri"/>
              </a:rPr>
              <a:t>zamos</a:t>
            </a:r>
            <a:r>
              <a:rPr lang="es-CL" sz="2400" b="0" i="0" u="none" strike="noStrike" cap="none" dirty="0" smtClean="0">
                <a:solidFill>
                  <a:srgbClr val="0F243E"/>
                </a:solidFill>
                <a:latin typeface="Calibri"/>
                <a:ea typeface="Calibri"/>
                <a:cs typeface="Calibri"/>
                <a:sym typeface="Calibri"/>
              </a:rPr>
              <a:t>.</a:t>
            </a:r>
            <a:endParaRPr lang="es-CL" dirty="0" smtClean="0"/>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endParaRPr sz="2400" b="0" i="0" u="none" strike="noStrike" cap="none" dirty="0">
              <a:solidFill>
                <a:srgbClr val="0F243E"/>
              </a:solidFill>
              <a:latin typeface="Calibri"/>
              <a:ea typeface="Calibri"/>
              <a:cs typeface="Calibri"/>
              <a:sym typeface="Calibri"/>
            </a:endParaRPr>
          </a:p>
          <a:p>
            <a:pPr marL="50800" marR="0" lvl="0" indent="0" algn="just" rtl="0">
              <a:lnSpc>
                <a:spcPct val="90000"/>
              </a:lnSpc>
              <a:spcBef>
                <a:spcPts val="1000"/>
              </a:spcBef>
              <a:spcAft>
                <a:spcPts val="0"/>
              </a:spcAft>
              <a:buNone/>
            </a:pPr>
            <a:r>
              <a:rPr lang="es-CL" sz="2400" b="0" i="0" u="none" strike="noStrike" cap="none" dirty="0" smtClean="0">
                <a:solidFill>
                  <a:srgbClr val="0F243E"/>
                </a:solidFill>
                <a:latin typeface="Calibri"/>
                <a:ea typeface="Calibri"/>
                <a:cs typeface="Calibri"/>
                <a:sym typeface="Calibri"/>
              </a:rPr>
              <a:t>Se crea un nuevo archivo Pizza.java</a:t>
            </a:r>
            <a:endParaRPr lang="es-CL" dirty="0"/>
          </a:p>
        </p:txBody>
      </p:sp>
      <p:pic>
        <p:nvPicPr>
          <p:cNvPr id="327" name="Google Shape;327;p28"/>
          <p:cNvPicPr preferRelativeResize="0"/>
          <p:nvPr/>
        </p:nvPicPr>
        <p:blipFill rotWithShape="1">
          <a:blip r:embed="rId3">
            <a:alphaModFix/>
          </a:blip>
          <a:srcRect/>
          <a:stretch/>
        </p:blipFill>
        <p:spPr>
          <a:xfrm>
            <a:off x="5352674" y="5728050"/>
            <a:ext cx="1688641" cy="995865"/>
          </a:xfrm>
          <a:prstGeom prst="rect">
            <a:avLst/>
          </a:prstGeom>
          <a:noFill/>
          <a:ln w="9525" cap="flat" cmpd="sng">
            <a:solidFill>
              <a:srgbClr val="7F7F7F"/>
            </a:solidFill>
            <a:prstDash val="solid"/>
            <a:round/>
            <a:headEnd type="none" w="sm" len="sm"/>
            <a:tailEnd type="none" w="sm" len="sm"/>
          </a:ln>
        </p:spPr>
      </p:pic>
      <p:pic>
        <p:nvPicPr>
          <p:cNvPr id="328" name="Google Shape;328;p28" descr="Bombilla"/>
          <p:cNvPicPr preferRelativeResize="0"/>
          <p:nvPr/>
        </p:nvPicPr>
        <p:blipFill rotWithShape="1">
          <a:blip r:embed="rId4">
            <a:alphaModFix/>
          </a:blip>
          <a:srcRect/>
          <a:stretch/>
        </p:blipFill>
        <p:spPr>
          <a:xfrm>
            <a:off x="7636482" y="1795311"/>
            <a:ext cx="597761" cy="597761"/>
          </a:xfrm>
          <a:prstGeom prst="rect">
            <a:avLst/>
          </a:prstGeom>
          <a:noFill/>
          <a:ln>
            <a:noFill/>
          </a:ln>
        </p:spPr>
      </p:pic>
      <p:sp>
        <p:nvSpPr>
          <p:cNvPr id="329" name="Google Shape;329;p28"/>
          <p:cNvSpPr/>
          <p:nvPr/>
        </p:nvSpPr>
        <p:spPr>
          <a:xfrm>
            <a:off x="7339383" y="2449119"/>
            <a:ext cx="1296132" cy="865581"/>
          </a:xfrm>
          <a:custGeom>
            <a:avLst/>
            <a:gdLst/>
            <a:ahLst/>
            <a:cxnLst/>
            <a:rect l="l" t="t" r="r" b="b"/>
            <a:pathLst>
              <a:path w="1296132" h="865581" extrusionOk="0">
                <a:moveTo>
                  <a:pt x="0" y="0"/>
                </a:moveTo>
                <a:cubicBezTo>
                  <a:pt x="210571" y="-38238"/>
                  <a:pt x="224123" y="30535"/>
                  <a:pt x="432044" y="0"/>
                </a:cubicBezTo>
                <a:cubicBezTo>
                  <a:pt x="639965" y="-30535"/>
                  <a:pt x="713744" y="27583"/>
                  <a:pt x="864088" y="0"/>
                </a:cubicBezTo>
                <a:cubicBezTo>
                  <a:pt x="1014432" y="-27583"/>
                  <a:pt x="1165840" y="30624"/>
                  <a:pt x="1296132" y="0"/>
                </a:cubicBezTo>
                <a:cubicBezTo>
                  <a:pt x="1317162" y="169101"/>
                  <a:pt x="1282911" y="319825"/>
                  <a:pt x="1296132" y="406823"/>
                </a:cubicBezTo>
                <a:cubicBezTo>
                  <a:pt x="1309353" y="493821"/>
                  <a:pt x="1243877" y="727141"/>
                  <a:pt x="1296132" y="865581"/>
                </a:cubicBezTo>
                <a:cubicBezTo>
                  <a:pt x="1095860" y="902801"/>
                  <a:pt x="981230" y="857594"/>
                  <a:pt x="890011" y="865581"/>
                </a:cubicBezTo>
                <a:cubicBezTo>
                  <a:pt x="798792" y="873568"/>
                  <a:pt x="640604" y="851645"/>
                  <a:pt x="470928" y="865581"/>
                </a:cubicBezTo>
                <a:cubicBezTo>
                  <a:pt x="301252" y="879517"/>
                  <a:pt x="104573" y="837166"/>
                  <a:pt x="0" y="865581"/>
                </a:cubicBezTo>
                <a:cubicBezTo>
                  <a:pt x="-21563" y="763111"/>
                  <a:pt x="42767" y="538306"/>
                  <a:pt x="0" y="441446"/>
                </a:cubicBezTo>
                <a:cubicBezTo>
                  <a:pt x="-42767" y="344586"/>
                  <a:pt x="7515" y="151991"/>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La primera letra de la clase con mayúscula</a:t>
            </a:r>
            <a:endParaRPr/>
          </a:p>
        </p:txBody>
      </p:sp>
      <p:sp>
        <p:nvSpPr>
          <p:cNvPr id="330" name="Google Shape;330;p28"/>
          <p:cNvSpPr txBox="1"/>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818990"/>
              </a:buClr>
              <a:buSzPts val="1800"/>
              <a:buFont typeface="Roboto Condensed"/>
              <a:buNone/>
            </a:pPr>
            <a:r>
              <a:rPr lang="en-US" sz="3000" b="0" i="0" u="none" strike="noStrike" cap="none">
                <a:solidFill>
                  <a:srgbClr val="FFFFFF"/>
                </a:solidFill>
                <a:latin typeface="Calibri"/>
                <a:ea typeface="Calibri"/>
                <a:cs typeface="Calibri"/>
                <a:sym typeface="Calibri"/>
              </a:rPr>
              <a:t>Creando una clase</a:t>
            </a:r>
            <a:endParaRPr/>
          </a:p>
        </p:txBody>
      </p:sp>
      <p:pic>
        <p:nvPicPr>
          <p:cNvPr id="331" name="Google Shape;331;p28"/>
          <p:cNvPicPr preferRelativeResize="0"/>
          <p:nvPr/>
        </p:nvPicPr>
        <p:blipFill rotWithShape="1">
          <a:blip r:embed="rId5">
            <a:alphaModFix/>
          </a:blip>
          <a:srcRect/>
          <a:stretch/>
        </p:blipFill>
        <p:spPr>
          <a:xfrm>
            <a:off x="1629926" y="1841606"/>
            <a:ext cx="4991100" cy="3505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29"/>
          <p:cNvPicPr preferRelativeResize="0"/>
          <p:nvPr/>
        </p:nvPicPr>
        <p:blipFill rotWithShape="1">
          <a:blip r:embed="rId3">
            <a:alphaModFix/>
          </a:blip>
          <a:srcRect/>
          <a:stretch/>
        </p:blipFill>
        <p:spPr>
          <a:xfrm>
            <a:off x="1106918" y="2146571"/>
            <a:ext cx="6070600" cy="4241800"/>
          </a:xfrm>
          <a:prstGeom prst="rect">
            <a:avLst/>
          </a:prstGeom>
          <a:noFill/>
          <a:ln>
            <a:noFill/>
          </a:ln>
        </p:spPr>
      </p:pic>
      <p:sp>
        <p:nvSpPr>
          <p:cNvPr id="337" name="Google Shape;337;p29"/>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p29"/>
          <p:cNvSpPr txBox="1">
            <a:spLocks noGrp="1"/>
          </p:cNvSpPr>
          <p:nvPr>
            <p:ph type="body" idx="1"/>
          </p:nvPr>
        </p:nvSpPr>
        <p:spPr>
          <a:xfrm>
            <a:off x="294150" y="1218600"/>
            <a:ext cx="8555700" cy="993291"/>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solidFill>
                  <a:srgbClr val="0F243E"/>
                </a:solidFill>
              </a:rPr>
              <a:t>Definamos sus atributos: nombre, tamaño y masa, y sus métodos: preparar y calentar.</a:t>
            </a:r>
            <a:endParaRPr/>
          </a:p>
        </p:txBody>
      </p:sp>
      <p:sp>
        <p:nvSpPr>
          <p:cNvPr id="339" name="Google Shape;339;p29"/>
          <p:cNvSpPr txBox="1"/>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818990"/>
              </a:buClr>
              <a:buSzPts val="1800"/>
              <a:buFont typeface="Roboto Condensed"/>
              <a:buNone/>
            </a:pPr>
            <a:r>
              <a:rPr lang="en-US" sz="3000" b="0" i="0" u="none" strike="noStrike" cap="none">
                <a:solidFill>
                  <a:srgbClr val="FFFFFF"/>
                </a:solidFill>
                <a:latin typeface="Calibri"/>
                <a:ea typeface="Calibri"/>
                <a:cs typeface="Calibri"/>
                <a:sym typeface="Calibri"/>
              </a:rPr>
              <a:t>Creando una clase</a:t>
            </a:r>
            <a:endParaRPr/>
          </a:p>
        </p:txBody>
      </p:sp>
      <p:pic>
        <p:nvPicPr>
          <p:cNvPr id="340" name="Google Shape;340;p29" descr="Bombilla"/>
          <p:cNvPicPr preferRelativeResize="0"/>
          <p:nvPr/>
        </p:nvPicPr>
        <p:blipFill rotWithShape="1">
          <a:blip r:embed="rId4">
            <a:alphaModFix/>
          </a:blip>
          <a:srcRect/>
          <a:stretch/>
        </p:blipFill>
        <p:spPr>
          <a:xfrm>
            <a:off x="7990286" y="1713041"/>
            <a:ext cx="597761" cy="597761"/>
          </a:xfrm>
          <a:prstGeom prst="rect">
            <a:avLst/>
          </a:prstGeom>
          <a:noFill/>
          <a:ln>
            <a:noFill/>
          </a:ln>
        </p:spPr>
      </p:pic>
      <p:sp>
        <p:nvSpPr>
          <p:cNvPr id="341" name="Google Shape;341;p29"/>
          <p:cNvSpPr/>
          <p:nvPr/>
        </p:nvSpPr>
        <p:spPr>
          <a:xfrm>
            <a:off x="7693187" y="2366849"/>
            <a:ext cx="1296132" cy="1039261"/>
          </a:xfrm>
          <a:custGeom>
            <a:avLst/>
            <a:gdLst/>
            <a:ahLst/>
            <a:cxnLst/>
            <a:rect l="l" t="t" r="r" b="b"/>
            <a:pathLst>
              <a:path w="1296132" h="1039261" extrusionOk="0">
                <a:moveTo>
                  <a:pt x="0" y="0"/>
                </a:moveTo>
                <a:cubicBezTo>
                  <a:pt x="210571" y="-38238"/>
                  <a:pt x="224123" y="30535"/>
                  <a:pt x="432044" y="0"/>
                </a:cubicBezTo>
                <a:cubicBezTo>
                  <a:pt x="639965" y="-30535"/>
                  <a:pt x="713744" y="27583"/>
                  <a:pt x="864088" y="0"/>
                </a:cubicBezTo>
                <a:cubicBezTo>
                  <a:pt x="1014432" y="-27583"/>
                  <a:pt x="1165840" y="30624"/>
                  <a:pt x="1296132" y="0"/>
                </a:cubicBezTo>
                <a:cubicBezTo>
                  <a:pt x="1307998" y="156601"/>
                  <a:pt x="1295543" y="379222"/>
                  <a:pt x="1296132" y="488453"/>
                </a:cubicBezTo>
                <a:cubicBezTo>
                  <a:pt x="1296721" y="597684"/>
                  <a:pt x="1266909" y="763929"/>
                  <a:pt x="1296132" y="1039261"/>
                </a:cubicBezTo>
                <a:cubicBezTo>
                  <a:pt x="1095860" y="1076481"/>
                  <a:pt x="981230" y="1031274"/>
                  <a:pt x="890011" y="1039261"/>
                </a:cubicBezTo>
                <a:cubicBezTo>
                  <a:pt x="798792" y="1047248"/>
                  <a:pt x="640604" y="1025325"/>
                  <a:pt x="470928" y="1039261"/>
                </a:cubicBezTo>
                <a:cubicBezTo>
                  <a:pt x="301252" y="1053197"/>
                  <a:pt x="104573" y="1010846"/>
                  <a:pt x="0" y="1039261"/>
                </a:cubicBezTo>
                <a:cubicBezTo>
                  <a:pt x="-43061" y="824218"/>
                  <a:pt x="38814" y="634818"/>
                  <a:pt x="0" y="530023"/>
                </a:cubicBezTo>
                <a:cubicBezTo>
                  <a:pt x="-38814" y="425228"/>
                  <a:pt x="1810" y="185295"/>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entury Gothic"/>
                <a:ea typeface="Century Gothic"/>
                <a:cs typeface="Century Gothic"/>
                <a:sym typeface="Century Gothic"/>
              </a:rPr>
              <a:t>La primera letra de los atributos y métodos es minúscula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0"/>
          <p:cNvSpPr/>
          <p:nvPr/>
        </p:nvSpPr>
        <p:spPr>
          <a:xfrm>
            <a:off x="103941" y="1260782"/>
            <a:ext cx="9002786" cy="644787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0" i="0" u="none" strike="noStrike" cap="none" dirty="0" smtClean="0">
                <a:solidFill>
                  <a:srgbClr val="0F243E"/>
                </a:solidFill>
                <a:latin typeface="Calibri"/>
                <a:ea typeface="Calibri"/>
                <a:cs typeface="Calibri"/>
                <a:sym typeface="Calibri"/>
              </a:rPr>
              <a:t>Los </a:t>
            </a:r>
            <a:r>
              <a:rPr lang="es-CL" sz="2400" b="1" i="0" u="none" strike="noStrike" cap="none" dirty="0" smtClean="0">
                <a:solidFill>
                  <a:srgbClr val="0F243E"/>
                </a:solidFill>
                <a:latin typeface="Calibri"/>
                <a:ea typeface="Calibri"/>
                <a:cs typeface="Calibri"/>
                <a:sym typeface="Calibri"/>
              </a:rPr>
              <a:t>tipos de datos  </a:t>
            </a:r>
            <a:r>
              <a:rPr lang="es-CL" sz="2400" b="0" i="0" u="none" strike="noStrike" cap="none" dirty="0" smtClean="0">
                <a:solidFill>
                  <a:srgbClr val="0F243E"/>
                </a:solidFill>
                <a:latin typeface="Calibri"/>
                <a:ea typeface="Calibri"/>
                <a:cs typeface="Calibri"/>
                <a:sym typeface="Calibri"/>
              </a:rPr>
              <a:t>en Java, pueden ser primitivos o estructurados.</a:t>
            </a:r>
            <a:endParaRPr lang="es-CL" dirty="0" smtClean="0"/>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9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1800" b="0" i="0" u="none" strike="noStrike" cap="none" dirty="0">
                <a:solidFill>
                  <a:srgbClr val="0F243E"/>
                </a:solidFill>
                <a:latin typeface="Century Gothic"/>
                <a:ea typeface="Century Gothic"/>
                <a:cs typeface="Century Gothic"/>
                <a:sym typeface="Century Gothic"/>
              </a:rPr>
              <a:t> </a:t>
            </a:r>
            <a:endParaRPr dirty="0"/>
          </a:p>
          <a:p>
            <a:pPr marL="0" marR="0" lvl="0" indent="0" algn="just" rtl="0">
              <a:lnSpc>
                <a:spcPct val="100000"/>
              </a:lnSpc>
              <a:spcBef>
                <a:spcPts val="0"/>
              </a:spcBef>
              <a:spcAft>
                <a:spcPts val="0"/>
              </a:spcAft>
              <a:buNone/>
            </a:pPr>
            <a:r>
              <a:rPr lang="en-US" sz="1800" b="0" i="0" u="none" strike="noStrike" cap="none" dirty="0">
                <a:solidFill>
                  <a:srgbClr val="0F243E"/>
                </a:solidFill>
                <a:latin typeface="Century Gothic"/>
                <a:ea typeface="Century Gothic"/>
                <a:cs typeface="Century Gothic"/>
                <a:sym typeface="Century Gothic"/>
              </a:rPr>
              <a:t>  enteros</a:t>
            </a:r>
            <a:endParaRPr dirty="0"/>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en-US" sz="1800" b="0" i="0" u="none" strike="noStrike" cap="none" dirty="0">
                <a:solidFill>
                  <a:srgbClr val="0F243E"/>
                </a:solidFill>
                <a:latin typeface="Century Gothic"/>
                <a:ea typeface="Century Gothic"/>
                <a:cs typeface="Century Gothic"/>
                <a:sym typeface="Century Gothic"/>
              </a:rPr>
              <a:t> decimal</a:t>
            </a:r>
            <a:endParaRPr dirty="0"/>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en-US" sz="1800" b="0" i="0" u="none" strike="noStrike" cap="none" dirty="0">
                <a:solidFill>
                  <a:srgbClr val="0F243E"/>
                </a:solidFill>
                <a:latin typeface="Century Gothic"/>
                <a:ea typeface="Century Gothic"/>
                <a:cs typeface="Century Gothic"/>
                <a:sym typeface="Century Gothic"/>
              </a:rPr>
              <a:t>                                                                                                                        1 caracter</a:t>
            </a:r>
            <a:endParaRPr dirty="0"/>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1400" b="0" i="0" u="none" strike="noStrike" cap="none" dirty="0">
              <a:solidFill>
                <a:srgbClr val="0F243E"/>
              </a:solidFill>
              <a:latin typeface="Calibri"/>
              <a:ea typeface="Calibri"/>
              <a:cs typeface="Calibri"/>
              <a:sym typeface="Calibri"/>
            </a:endParaRPr>
          </a:p>
          <a:p>
            <a:pPr marL="342900" marR="0" lvl="0" indent="-342900" algn="just" rtl="0">
              <a:lnSpc>
                <a:spcPct val="100000"/>
              </a:lnSpc>
              <a:spcBef>
                <a:spcPts val="0"/>
              </a:spcBef>
              <a:spcAft>
                <a:spcPts val="0"/>
              </a:spcAft>
              <a:buFont typeface="Arial" panose="020B0604020202020204" pitchFamily="34" charset="0"/>
              <a:buChar char="•"/>
            </a:pPr>
            <a:r>
              <a:rPr lang="es-CL" sz="2000" b="0" i="0" u="none" strike="noStrike" cap="none" dirty="0" smtClean="0">
                <a:solidFill>
                  <a:srgbClr val="0F243E"/>
                </a:solidFill>
                <a:latin typeface="Calibri"/>
                <a:ea typeface="Calibri"/>
                <a:cs typeface="Calibri"/>
                <a:sym typeface="Calibri"/>
              </a:rPr>
              <a:t>Los tipos de datos </a:t>
            </a:r>
            <a:r>
              <a:rPr lang="es-CL" sz="2000" b="1" i="0" u="none" strike="noStrike" cap="none" dirty="0" smtClean="0">
                <a:solidFill>
                  <a:srgbClr val="0F243E"/>
                </a:solidFill>
                <a:latin typeface="Calibri"/>
                <a:ea typeface="Calibri"/>
                <a:cs typeface="Calibri"/>
                <a:sym typeface="Calibri"/>
              </a:rPr>
              <a:t>primitivos</a:t>
            </a:r>
            <a:r>
              <a:rPr lang="es-CL" sz="2000" b="0" i="0" u="none" strike="noStrike" cap="none" dirty="0" smtClean="0">
                <a:solidFill>
                  <a:srgbClr val="0F243E"/>
                </a:solidFill>
                <a:latin typeface="Calibri"/>
                <a:ea typeface="Calibri"/>
                <a:cs typeface="Calibri"/>
                <a:sym typeface="Calibri"/>
              </a:rPr>
              <a:t> son los fundamentales. </a:t>
            </a:r>
          </a:p>
          <a:p>
            <a:pPr marL="342900" marR="0" lvl="0" indent="-342900" algn="just" rtl="0">
              <a:lnSpc>
                <a:spcPct val="100000"/>
              </a:lnSpc>
              <a:spcBef>
                <a:spcPts val="0"/>
              </a:spcBef>
              <a:spcAft>
                <a:spcPts val="0"/>
              </a:spcAft>
              <a:buFont typeface="Arial" panose="020B0604020202020204" pitchFamily="34" charset="0"/>
              <a:buChar char="•"/>
            </a:pPr>
            <a:r>
              <a:rPr lang="es-CL" sz="2000" b="0" i="0" u="none" strike="noStrike" cap="none" dirty="0" smtClean="0">
                <a:solidFill>
                  <a:srgbClr val="0F243E"/>
                </a:solidFill>
                <a:latin typeface="Calibri"/>
                <a:ea typeface="Calibri"/>
                <a:cs typeface="Calibri"/>
                <a:sym typeface="Calibri"/>
              </a:rPr>
              <a:t>Los </a:t>
            </a:r>
            <a:r>
              <a:rPr lang="es-CL" sz="2000" b="1" i="0" u="none" strike="noStrike" cap="none" dirty="0" smtClean="0">
                <a:solidFill>
                  <a:srgbClr val="0F243E"/>
                </a:solidFill>
                <a:latin typeface="Calibri"/>
                <a:ea typeface="Calibri"/>
                <a:cs typeface="Calibri"/>
                <a:sym typeface="Calibri"/>
              </a:rPr>
              <a:t>estructurados </a:t>
            </a:r>
            <a:r>
              <a:rPr lang="es-CL" sz="2000" b="0" i="0" u="none" strike="noStrike" cap="none" dirty="0" smtClean="0">
                <a:solidFill>
                  <a:srgbClr val="0F243E"/>
                </a:solidFill>
                <a:latin typeface="Calibri"/>
                <a:ea typeface="Calibri"/>
                <a:cs typeface="Calibri"/>
                <a:sym typeface="Calibri"/>
              </a:rPr>
              <a:t>son composiciones a partir de estos más básicos.</a:t>
            </a: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p:txBody>
      </p:sp>
      <p:sp>
        <p:nvSpPr>
          <p:cNvPr id="347" name="Google Shape;347;p3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Tipos de Datos</a:t>
            </a:r>
            <a:endParaRPr/>
          </a:p>
        </p:txBody>
      </p:sp>
      <p:graphicFrame>
        <p:nvGraphicFramePr>
          <p:cNvPr id="348" name="Google Shape;348;p30"/>
          <p:cNvGraphicFramePr/>
          <p:nvPr/>
        </p:nvGraphicFramePr>
        <p:xfrm>
          <a:off x="1371600" y="1775907"/>
          <a:ext cx="6400800" cy="4079350"/>
        </p:xfrm>
        <a:graphic>
          <a:graphicData uri="http://schemas.openxmlformats.org/drawingml/2006/table">
            <a:tbl>
              <a:tblPr firstRow="1" bandRow="1">
                <a:noFill/>
                <a:tableStyleId>{101DF70C-AC35-4FF9-9699-9E991F745BBD}</a:tableStyleId>
              </a:tblPr>
              <a:tblGrid>
                <a:gridCol w="1192700">
                  <a:extLst>
                    <a:ext uri="{9D8B030D-6E8A-4147-A177-3AD203B41FA5}">
                      <a16:colId xmlns:a16="http://schemas.microsoft.com/office/drawing/2014/main" val="20000"/>
                    </a:ext>
                  </a:extLst>
                </a:gridCol>
                <a:gridCol w="954150">
                  <a:extLst>
                    <a:ext uri="{9D8B030D-6E8A-4147-A177-3AD203B41FA5}">
                      <a16:colId xmlns:a16="http://schemas.microsoft.com/office/drawing/2014/main" val="20001"/>
                    </a:ext>
                  </a:extLst>
                </a:gridCol>
                <a:gridCol w="3140775">
                  <a:extLst>
                    <a:ext uri="{9D8B030D-6E8A-4147-A177-3AD203B41FA5}">
                      <a16:colId xmlns:a16="http://schemas.microsoft.com/office/drawing/2014/main" val="20002"/>
                    </a:ext>
                  </a:extLst>
                </a:gridCol>
                <a:gridCol w="1113175">
                  <a:extLst>
                    <a:ext uri="{9D8B030D-6E8A-4147-A177-3AD203B41FA5}">
                      <a16:colId xmlns:a16="http://schemas.microsoft.com/office/drawing/2014/main" val="20003"/>
                    </a:ext>
                  </a:extLst>
                </a:gridCol>
              </a:tblGrid>
              <a:tr h="370850">
                <a:tc>
                  <a:txBody>
                    <a:bodyPr/>
                    <a:lstStyle/>
                    <a:p>
                      <a:pPr marL="0" marR="0" lvl="0" indent="0" algn="ctr"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t>Tipo</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t>Descripción</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t>Largo</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40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byte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Entero de un byte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8 bits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40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short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Entero corto</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16 bits</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400" b="0" i="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int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Entero</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32 bits</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400" b="0" i="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long</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Entero Largo</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64 bits</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400" b="0" i="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float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Punto flotante de precisión simple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32 bits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US" sz="1400" b="0" i="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double</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Punto flotante de precisión doble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64 bits</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US" sz="1400" b="0" i="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char</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dirty="0"/>
                        <a:t>Caracter</a:t>
                      </a:r>
                      <a:endParaRPr dirty="0"/>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16 bits</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None/>
                      </a:pPr>
                      <a:r>
                        <a:rPr lang="en-US" sz="1400" b="0" i="0" u="none" strike="noStrike" cap="none">
                          <a:solidFill>
                            <a:srgbClr val="0F243E"/>
                          </a:solidFill>
                          <a:latin typeface="Calibri"/>
                          <a:ea typeface="Calibri"/>
                          <a:cs typeface="Calibri"/>
                          <a:sym typeface="Calibri"/>
                        </a:rPr>
                        <a:t>primitivo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boolean</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Booleano</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true y false</a:t>
                      </a:r>
                      <a:endParaRPr/>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lnSpc>
                          <a:spcPct val="100000"/>
                        </a:lnSpc>
                        <a:spcBef>
                          <a:spcPts val="0"/>
                        </a:spcBef>
                        <a:spcAft>
                          <a:spcPts val="0"/>
                        </a:spcAft>
                        <a:buNone/>
                      </a:pPr>
                      <a:r>
                        <a:rPr lang="en-US" sz="1400" u="none" strike="noStrike" cap="none"/>
                        <a:t>estructurado</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String</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Cadena de Caracteres</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9"/>
                  </a:ext>
                </a:extLst>
              </a:tr>
              <a:tr h="370850">
                <a:tc>
                  <a:txBody>
                    <a:bodyPr/>
                    <a:lstStyle/>
                    <a:p>
                      <a:pPr marL="0" marR="0" lvl="0" indent="0" algn="l" rtl="0">
                        <a:lnSpc>
                          <a:spcPct val="100000"/>
                        </a:lnSpc>
                        <a:spcBef>
                          <a:spcPts val="0"/>
                        </a:spcBef>
                        <a:spcAft>
                          <a:spcPts val="0"/>
                        </a:spcAft>
                        <a:buNone/>
                      </a:pPr>
                      <a:r>
                        <a:rPr lang="en-US" sz="1400" u="none" strike="noStrike" cap="none"/>
                        <a:t>estructurado</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Pizza</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Clase Pizza</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dirty="0"/>
                    </a:p>
                  </a:txBody>
                  <a:tcPr marL="91450" marR="91450" marT="45725" marB="45725"/>
                </a:tc>
                <a:extLst>
                  <a:ext uri="{0D108BD9-81ED-4DB2-BD59-A6C34878D82A}">
                    <a16:rowId xmlns:a16="http://schemas.microsoft.com/office/drawing/2014/main" val="10010"/>
                  </a:ext>
                </a:extLst>
              </a:tr>
            </a:tbl>
          </a:graphicData>
        </a:graphic>
      </p:graphicFrame>
      <p:sp>
        <p:nvSpPr>
          <p:cNvPr id="349" name="Google Shape;349;p30"/>
          <p:cNvSpPr/>
          <p:nvPr/>
        </p:nvSpPr>
        <p:spPr>
          <a:xfrm>
            <a:off x="1245704" y="2173357"/>
            <a:ext cx="125896" cy="1470991"/>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50" name="Google Shape;350;p30"/>
          <p:cNvSpPr/>
          <p:nvPr/>
        </p:nvSpPr>
        <p:spPr>
          <a:xfrm>
            <a:off x="1265584" y="3756992"/>
            <a:ext cx="125896" cy="523462"/>
          </a:xfrm>
          <a:prstGeom prst="leftBrace">
            <a:avLst>
              <a:gd name="adj1" fmla="val 8333"/>
              <a:gd name="adj2" fmla="val 50000"/>
            </a:avLst>
          </a:prstGeom>
          <a:noFill/>
          <a:ln w="25400" cap="flat" cmpd="sng">
            <a:solidFill>
              <a:schemeClr val="accent3"/>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356" name="Google Shape;356;p31"/>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31"/>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solidFill>
                  <a:srgbClr val="0F243E"/>
                </a:solidFill>
              </a:rPr>
              <a:t>Un </a:t>
            </a:r>
            <a:r>
              <a:rPr lang="en-US" b="1">
                <a:solidFill>
                  <a:srgbClr val="0F243E"/>
                </a:solidFill>
              </a:rPr>
              <a:t>método</a:t>
            </a:r>
            <a:r>
              <a:rPr lang="en-US">
                <a:solidFill>
                  <a:srgbClr val="0F243E"/>
                </a:solidFill>
              </a:rPr>
              <a:t> en java tiene la siguiente estructura:</a:t>
            </a:r>
            <a:endParaRPr/>
          </a:p>
          <a:p>
            <a:pPr marL="50800" lvl="0" indent="0" algn="l" rtl="0">
              <a:lnSpc>
                <a:spcPct val="90000"/>
              </a:lnSpc>
              <a:spcBef>
                <a:spcPts val="1000"/>
              </a:spcBef>
              <a:spcAft>
                <a:spcPts val="0"/>
              </a:spcAft>
              <a:buSzPts val="2800"/>
              <a:buNone/>
            </a:pPr>
            <a:endParaRPr>
              <a:solidFill>
                <a:srgbClr val="0F243E"/>
              </a:solidFill>
            </a:endParaRPr>
          </a:p>
          <a:p>
            <a:pPr marL="1879600" lvl="4" indent="0" algn="l" rtl="0">
              <a:lnSpc>
                <a:spcPct val="90000"/>
              </a:lnSpc>
              <a:spcBef>
                <a:spcPts val="500"/>
              </a:spcBef>
              <a:spcAft>
                <a:spcPts val="0"/>
              </a:spcAft>
              <a:buSzPts val="1400"/>
              <a:buNone/>
            </a:pPr>
            <a:r>
              <a:rPr lang="en-US">
                <a:solidFill>
                  <a:srgbClr val="0F243E"/>
                </a:solidFill>
              </a:rPr>
              <a:t>	</a:t>
            </a:r>
            <a:endParaRPr/>
          </a:p>
          <a:p>
            <a:pPr marL="1879600" lvl="4" indent="0" algn="l" rtl="0">
              <a:lnSpc>
                <a:spcPct val="90000"/>
              </a:lnSpc>
              <a:spcBef>
                <a:spcPts val="500"/>
              </a:spcBef>
              <a:spcAft>
                <a:spcPts val="0"/>
              </a:spcAft>
              <a:buSzPts val="1400"/>
              <a:buNone/>
            </a:pPr>
            <a:r>
              <a:rPr lang="en-US" sz="18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pic>
        <p:nvPicPr>
          <p:cNvPr id="2" name="Imagen 1"/>
          <p:cNvPicPr>
            <a:picLocks noChangeAspect="1"/>
          </p:cNvPicPr>
          <p:nvPr/>
        </p:nvPicPr>
        <p:blipFill>
          <a:blip r:embed="rId3"/>
          <a:stretch>
            <a:fillRect/>
          </a:stretch>
        </p:blipFill>
        <p:spPr>
          <a:xfrm>
            <a:off x="811268" y="1946219"/>
            <a:ext cx="7418332" cy="44101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2"/>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364" name="Google Shape;364;p32"/>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32"/>
          <p:cNvSpPr txBox="1">
            <a:spLocks noGrp="1"/>
          </p:cNvSpPr>
          <p:nvPr>
            <p:ph type="body" idx="1"/>
          </p:nvPr>
        </p:nvSpPr>
        <p:spPr>
          <a:xfrm>
            <a:off x="-336121" y="1280523"/>
            <a:ext cx="6879000" cy="51378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solidFill>
                  <a:srgbClr val="0F243E"/>
                </a:solidFill>
              </a:rPr>
              <a:t>	Veamos algunos ejemplos:</a:t>
            </a:r>
            <a:endParaRPr/>
          </a:p>
          <a:p>
            <a:pPr marL="50800" lvl="0" indent="0" algn="l" rtl="0">
              <a:lnSpc>
                <a:spcPct val="90000"/>
              </a:lnSpc>
              <a:spcBef>
                <a:spcPts val="1000"/>
              </a:spcBef>
              <a:spcAft>
                <a:spcPts val="0"/>
              </a:spcAft>
              <a:buSzPts val="28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r>
              <a:rPr lang="en-US" sz="1400" b="1">
                <a:solidFill>
                  <a:srgbClr val="0F243E"/>
                </a:solidFill>
                <a:latin typeface="Century Gothic"/>
                <a:ea typeface="Century Gothic"/>
                <a:cs typeface="Century Gothic"/>
                <a:sym typeface="Century Gothic"/>
              </a:rPr>
              <a:t>		</a:t>
            </a:r>
            <a:r>
              <a:rPr lang="en-US" sz="1600" b="1">
                <a:solidFill>
                  <a:srgbClr val="0F243E"/>
                </a:solidFill>
                <a:latin typeface="Century Gothic"/>
                <a:ea typeface="Century Gothic"/>
                <a:cs typeface="Century Gothic"/>
                <a:sym typeface="Century Gothic"/>
              </a:rPr>
              <a:t>public void preparar(){</a:t>
            </a:r>
            <a:endParaRPr/>
          </a:p>
          <a:p>
            <a:pPr marL="50800" lvl="0" indent="0" algn="l" rtl="0">
              <a:lnSpc>
                <a:spcPct val="90000"/>
              </a:lnSpc>
              <a:spcBef>
                <a:spcPts val="1000"/>
              </a:spcBef>
              <a:spcAft>
                <a:spcPts val="0"/>
              </a:spcAft>
              <a:buSzPts val="2800"/>
              <a:buNone/>
            </a:pPr>
            <a:endParaRPr sz="1600" b="1">
              <a:solidFill>
                <a:srgbClr val="0F243E"/>
              </a:solidFill>
              <a:latin typeface="Century Gothic"/>
              <a:ea typeface="Century Gothic"/>
              <a:cs typeface="Century Gothic"/>
              <a:sym typeface="Century Gothic"/>
            </a:endParaRPr>
          </a:p>
          <a:p>
            <a:pPr marL="50800" lvl="0" indent="0" algn="l" rtl="0">
              <a:lnSpc>
                <a:spcPct val="90000"/>
              </a:lnSpc>
              <a:spcBef>
                <a:spcPts val="1000"/>
              </a:spcBef>
              <a:spcAft>
                <a:spcPts val="0"/>
              </a:spcAft>
              <a:buSzPts val="2800"/>
              <a:buNone/>
            </a:pPr>
            <a:r>
              <a:rPr lang="en-US" sz="1600" b="1">
                <a:solidFill>
                  <a:srgbClr val="0F243E"/>
                </a:solidFill>
                <a:latin typeface="Century Gothic"/>
                <a:ea typeface="Century Gothic"/>
                <a:cs typeface="Century Gothic"/>
                <a:sym typeface="Century Gothic"/>
              </a:rPr>
              <a:t>		}</a:t>
            </a:r>
            <a:endParaRPr/>
          </a:p>
          <a:p>
            <a:pPr marL="2794000" lvl="6" indent="0" algn="l" rtl="0">
              <a:lnSpc>
                <a:spcPct val="90000"/>
              </a:lnSpc>
              <a:spcBef>
                <a:spcPts val="500"/>
              </a:spcBef>
              <a:spcAft>
                <a:spcPts val="0"/>
              </a:spcAft>
              <a:buSzPts val="1000"/>
              <a:buNone/>
            </a:pPr>
            <a:endParaRPr sz="1600" b="1">
              <a:solidFill>
                <a:srgbClr val="0F243E"/>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1600" b="1">
                <a:solidFill>
                  <a:srgbClr val="0F243E"/>
                </a:solidFill>
                <a:latin typeface="Century Gothic"/>
                <a:ea typeface="Century Gothic"/>
                <a:cs typeface="Century Gothic"/>
                <a:sym typeface="Century Gothic"/>
              </a:rPr>
              <a:t>	</a:t>
            </a:r>
            <a:endParaRPr/>
          </a:p>
          <a:p>
            <a:pPr marL="1879600" lvl="4" indent="0" algn="l" rtl="0">
              <a:lnSpc>
                <a:spcPct val="90000"/>
              </a:lnSpc>
              <a:spcBef>
                <a:spcPts val="500"/>
              </a:spcBef>
              <a:spcAft>
                <a:spcPts val="0"/>
              </a:spcAft>
              <a:buSzPts val="1400"/>
              <a:buNone/>
            </a:pPr>
            <a:r>
              <a:rPr lang="en-US" sz="1600" b="1">
                <a:solidFill>
                  <a:srgbClr val="0F243E"/>
                </a:solidFill>
                <a:latin typeface="Century Gothic"/>
                <a:ea typeface="Century Gothic"/>
                <a:cs typeface="Century Gothic"/>
                <a:sym typeface="Century Gothic"/>
              </a:rPr>
              <a:t>public String preparar(String harina, int gramos){</a:t>
            </a:r>
            <a:endParaRPr/>
          </a:p>
          <a:p>
            <a:pPr marL="2794000" lvl="6" indent="0" algn="l" rtl="0">
              <a:lnSpc>
                <a:spcPct val="90000"/>
              </a:lnSpc>
              <a:spcBef>
                <a:spcPts val="500"/>
              </a:spcBef>
              <a:spcAft>
                <a:spcPts val="0"/>
              </a:spcAft>
              <a:buSzPts val="1000"/>
              <a:buNone/>
            </a:pPr>
            <a:r>
              <a:rPr lang="en-US" sz="1600" b="1">
                <a:solidFill>
                  <a:srgbClr val="0F243E"/>
                </a:solidFill>
                <a:latin typeface="Century Gothic"/>
                <a:ea typeface="Century Gothic"/>
                <a:cs typeface="Century Gothic"/>
                <a:sym typeface="Century Gothic"/>
              </a:rPr>
              <a:t>		</a:t>
            </a:r>
            <a:endParaRPr/>
          </a:p>
          <a:p>
            <a:pPr marL="1879600" lvl="4" indent="0" algn="l" rtl="0">
              <a:lnSpc>
                <a:spcPct val="90000"/>
              </a:lnSpc>
              <a:spcBef>
                <a:spcPts val="500"/>
              </a:spcBef>
              <a:spcAft>
                <a:spcPts val="0"/>
              </a:spcAft>
              <a:buSzPts val="1400"/>
              <a:buNone/>
            </a:pPr>
            <a:r>
              <a:rPr lang="en-US" sz="1600" b="1">
                <a:solidFill>
                  <a:srgbClr val="0F243E"/>
                </a:solidFill>
                <a:latin typeface="Century Gothic"/>
                <a:ea typeface="Century Gothic"/>
                <a:cs typeface="Century Gothic"/>
                <a:sym typeface="Century Gothic"/>
              </a:rPr>
              <a:t>}</a:t>
            </a:r>
            <a:endParaRPr/>
          </a:p>
          <a:p>
            <a:pPr marL="965200" lvl="2" indent="0" algn="l" rtl="0">
              <a:lnSpc>
                <a:spcPct val="90000"/>
              </a:lnSpc>
              <a:spcBef>
                <a:spcPts val="500"/>
              </a:spcBef>
              <a:spcAft>
                <a:spcPts val="0"/>
              </a:spcAft>
              <a:buSzPts val="1800"/>
              <a:buNone/>
            </a:pPr>
            <a:endParaRPr sz="1600" b="1">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1600" b="1">
                <a:latin typeface="Century Gothic"/>
                <a:ea typeface="Century Gothic"/>
                <a:cs typeface="Century Gothic"/>
                <a:sym typeface="Century Gothic"/>
              </a:rPr>
              <a:t>	</a:t>
            </a:r>
            <a:endParaRPr/>
          </a:p>
          <a:p>
            <a:pPr marL="1422400" lvl="3" indent="0" algn="l" rtl="0">
              <a:lnSpc>
                <a:spcPct val="90000"/>
              </a:lnSpc>
              <a:spcBef>
                <a:spcPts val="500"/>
              </a:spcBef>
              <a:spcAft>
                <a:spcPts val="0"/>
              </a:spcAft>
              <a:buSzPts val="1600"/>
              <a:buNone/>
            </a:pPr>
            <a:r>
              <a:rPr lang="en-US" b="1">
                <a:solidFill>
                  <a:srgbClr val="0F243E"/>
                </a:solidFill>
                <a:latin typeface="Century Gothic"/>
                <a:ea typeface="Century Gothic"/>
                <a:cs typeface="Century Gothic"/>
                <a:sym typeface="Century Gothic"/>
              </a:rPr>
              <a:t>	public boolean preparar(char encendido){</a:t>
            </a:r>
            <a:endParaRPr/>
          </a:p>
          <a:p>
            <a:pPr marL="2794000" lvl="6" indent="0" algn="l" rtl="0">
              <a:lnSpc>
                <a:spcPct val="90000"/>
              </a:lnSpc>
              <a:spcBef>
                <a:spcPts val="500"/>
              </a:spcBef>
              <a:spcAft>
                <a:spcPts val="0"/>
              </a:spcAft>
              <a:buSzPts val="1000"/>
              <a:buNone/>
            </a:pPr>
            <a:r>
              <a:rPr lang="en-US" sz="1600" b="1">
                <a:solidFill>
                  <a:srgbClr val="0F243E"/>
                </a:solidFill>
                <a:latin typeface="Century Gothic"/>
                <a:ea typeface="Century Gothic"/>
                <a:cs typeface="Century Gothic"/>
                <a:sym typeface="Century Gothic"/>
              </a:rPr>
              <a:t>		</a:t>
            </a:r>
            <a:endParaRPr/>
          </a:p>
          <a:p>
            <a:pPr marL="1422400" lvl="3" indent="0" algn="l" rtl="0">
              <a:lnSpc>
                <a:spcPct val="90000"/>
              </a:lnSpc>
              <a:spcBef>
                <a:spcPts val="500"/>
              </a:spcBef>
              <a:spcAft>
                <a:spcPts val="0"/>
              </a:spcAft>
              <a:buSzPts val="1600"/>
              <a:buNone/>
            </a:pPr>
            <a:r>
              <a:rPr lang="en-US"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sp>
        <p:nvSpPr>
          <p:cNvPr id="366" name="Google Shape;366;p32"/>
          <p:cNvSpPr/>
          <p:nvPr/>
        </p:nvSpPr>
        <p:spPr>
          <a:xfrm>
            <a:off x="3842637" y="1956474"/>
            <a:ext cx="2700242" cy="867057"/>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modificador</a:t>
            </a:r>
            <a:r>
              <a:rPr lang="en-US" sz="1400" b="0" i="0" u="none" strike="noStrike" cap="none" dirty="0">
                <a:solidFill>
                  <a:srgbClr val="000000"/>
                </a:solidFill>
                <a:latin typeface="Century Gothic"/>
                <a:ea typeface="Century Gothic"/>
                <a:cs typeface="Century Gothic"/>
                <a:sym typeface="Century Gothic"/>
              </a:rPr>
              <a:t>: public</a:t>
            </a:r>
            <a:endParaRPr dirty="0"/>
          </a:p>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retorno</a:t>
            </a:r>
            <a:r>
              <a:rPr lang="en-US" sz="1400" b="0" i="0" u="none" strike="noStrike" cap="none" dirty="0">
                <a:solidFill>
                  <a:srgbClr val="000000"/>
                </a:solidFill>
                <a:latin typeface="Century Gothic"/>
                <a:ea typeface="Century Gothic"/>
                <a:cs typeface="Century Gothic"/>
                <a:sym typeface="Century Gothic"/>
              </a:rPr>
              <a:t>: void (no </a:t>
            </a:r>
            <a:r>
              <a:rPr lang="en-US" sz="1400" b="0" i="0" u="none" strike="noStrike" cap="none" dirty="0" err="1">
                <a:solidFill>
                  <a:srgbClr val="000000"/>
                </a:solidFill>
                <a:latin typeface="Century Gothic"/>
                <a:ea typeface="Century Gothic"/>
                <a:cs typeface="Century Gothic"/>
                <a:sym typeface="Century Gothic"/>
              </a:rPr>
              <a:t>retorna</a:t>
            </a:r>
            <a:r>
              <a:rPr lang="en-US" sz="1400" b="0" i="0" u="none" strike="noStrike" cap="none" dirty="0">
                <a:solidFill>
                  <a:srgbClr val="000000"/>
                </a:solidFill>
                <a:latin typeface="Century Gothic"/>
                <a:ea typeface="Century Gothic"/>
                <a:cs typeface="Century Gothic"/>
                <a:sym typeface="Century Gothic"/>
              </a:rPr>
              <a:t>)</a:t>
            </a:r>
            <a:endParaRPr dirty="0"/>
          </a:p>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nombre</a:t>
            </a:r>
            <a:r>
              <a:rPr lang="en-US" sz="1400" b="0" i="0" u="none" strike="noStrike" cap="none" dirty="0">
                <a:solidFill>
                  <a:srgbClr val="000000"/>
                </a:solidFill>
                <a:latin typeface="Century Gothic"/>
                <a:ea typeface="Century Gothic"/>
                <a:cs typeface="Century Gothic"/>
                <a:sym typeface="Century Gothic"/>
              </a:rPr>
              <a:t>: </a:t>
            </a:r>
            <a:r>
              <a:rPr lang="en-US" sz="1400" b="0" i="0" u="none" strike="noStrike" cap="none" dirty="0" err="1">
                <a:solidFill>
                  <a:srgbClr val="000000"/>
                </a:solidFill>
                <a:latin typeface="Century Gothic"/>
                <a:ea typeface="Century Gothic"/>
                <a:cs typeface="Century Gothic"/>
                <a:sym typeface="Century Gothic"/>
              </a:rPr>
              <a:t>preparar</a:t>
            </a:r>
            <a:endParaRPr dirty="0"/>
          </a:p>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lista</a:t>
            </a:r>
            <a:r>
              <a:rPr lang="en-US" sz="1400" b="0" i="0" u="none" strike="noStrike" cap="none" dirty="0">
                <a:solidFill>
                  <a:srgbClr val="000000"/>
                </a:solidFill>
                <a:latin typeface="Century Gothic"/>
                <a:ea typeface="Century Gothic"/>
                <a:cs typeface="Century Gothic"/>
                <a:sym typeface="Century Gothic"/>
              </a:rPr>
              <a:t> de </a:t>
            </a:r>
            <a:r>
              <a:rPr lang="en-US" sz="1400" b="0" i="0" u="none" strike="noStrike" cap="none" dirty="0" err="1">
                <a:solidFill>
                  <a:srgbClr val="000000"/>
                </a:solidFill>
                <a:latin typeface="Century Gothic"/>
                <a:ea typeface="Century Gothic"/>
                <a:cs typeface="Century Gothic"/>
                <a:sym typeface="Century Gothic"/>
              </a:rPr>
              <a:t>parámetros</a:t>
            </a:r>
            <a:r>
              <a:rPr lang="en-US" sz="1400" b="0" i="0" u="none" strike="noStrike" cap="none" dirty="0">
                <a:solidFill>
                  <a:srgbClr val="000000"/>
                </a:solidFill>
                <a:latin typeface="Century Gothic"/>
                <a:ea typeface="Century Gothic"/>
                <a:cs typeface="Century Gothic"/>
                <a:sym typeface="Century Gothic"/>
              </a:rPr>
              <a:t>: no </a:t>
            </a:r>
            <a:r>
              <a:rPr lang="en-US" sz="1400" b="0" i="0" u="none" strike="noStrike" cap="none" dirty="0" err="1">
                <a:solidFill>
                  <a:srgbClr val="000000"/>
                </a:solidFill>
                <a:latin typeface="Century Gothic"/>
                <a:ea typeface="Century Gothic"/>
                <a:cs typeface="Century Gothic"/>
                <a:sym typeface="Century Gothic"/>
              </a:rPr>
              <a:t>tiene</a:t>
            </a:r>
            <a:endParaRPr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367" name="Google Shape;367;p32"/>
          <p:cNvSpPr/>
          <p:nvPr/>
        </p:nvSpPr>
        <p:spPr>
          <a:xfrm>
            <a:off x="6542879" y="3164239"/>
            <a:ext cx="2350177" cy="1370368"/>
          </a:xfrm>
          <a:custGeom>
            <a:avLst/>
            <a:gdLst/>
            <a:ahLst/>
            <a:cxnLst/>
            <a:rect l="l" t="t" r="r" b="b"/>
            <a:pathLst>
              <a:path w="2350177" h="1370368" extrusionOk="0">
                <a:moveTo>
                  <a:pt x="0" y="0"/>
                </a:moveTo>
                <a:cubicBezTo>
                  <a:pt x="249581" y="-48937"/>
                  <a:pt x="438376" y="15246"/>
                  <a:pt x="564042" y="0"/>
                </a:cubicBezTo>
                <a:cubicBezTo>
                  <a:pt x="689708" y="-15246"/>
                  <a:pt x="935540" y="16327"/>
                  <a:pt x="1081081" y="0"/>
                </a:cubicBezTo>
                <a:cubicBezTo>
                  <a:pt x="1226622" y="-16327"/>
                  <a:pt x="1575939" y="1711"/>
                  <a:pt x="1715629" y="0"/>
                </a:cubicBezTo>
                <a:cubicBezTo>
                  <a:pt x="1855319" y="-1711"/>
                  <a:pt x="2170423" y="29407"/>
                  <a:pt x="2350177" y="0"/>
                </a:cubicBezTo>
                <a:cubicBezTo>
                  <a:pt x="2354614" y="189533"/>
                  <a:pt x="2319575" y="328837"/>
                  <a:pt x="2350177" y="443086"/>
                </a:cubicBezTo>
                <a:cubicBezTo>
                  <a:pt x="2380779" y="557335"/>
                  <a:pt x="2319299" y="726927"/>
                  <a:pt x="2350177" y="872468"/>
                </a:cubicBezTo>
                <a:cubicBezTo>
                  <a:pt x="2381055" y="1018009"/>
                  <a:pt x="2300232" y="1132572"/>
                  <a:pt x="2350177" y="1370368"/>
                </a:cubicBezTo>
                <a:cubicBezTo>
                  <a:pt x="2205153" y="1382843"/>
                  <a:pt x="1892006" y="1317600"/>
                  <a:pt x="1762633" y="1370368"/>
                </a:cubicBezTo>
                <a:cubicBezTo>
                  <a:pt x="1633260" y="1423136"/>
                  <a:pt x="1418001" y="1337633"/>
                  <a:pt x="1245594" y="1370368"/>
                </a:cubicBezTo>
                <a:cubicBezTo>
                  <a:pt x="1073187" y="1403103"/>
                  <a:pt x="926068" y="1359132"/>
                  <a:pt x="658050" y="1370368"/>
                </a:cubicBezTo>
                <a:cubicBezTo>
                  <a:pt x="390032" y="1381604"/>
                  <a:pt x="270751" y="1331312"/>
                  <a:pt x="0" y="1370368"/>
                </a:cubicBezTo>
                <a:cubicBezTo>
                  <a:pt x="-36206" y="1237382"/>
                  <a:pt x="7032" y="1048088"/>
                  <a:pt x="0" y="927282"/>
                </a:cubicBezTo>
                <a:cubicBezTo>
                  <a:pt x="-7032" y="806476"/>
                  <a:pt x="32660" y="580615"/>
                  <a:pt x="0" y="484197"/>
                </a:cubicBezTo>
                <a:cubicBezTo>
                  <a:pt x="-32660" y="387780"/>
                  <a:pt x="25853" y="107956"/>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modificador</a:t>
            </a:r>
            <a:r>
              <a:rPr lang="en-US" sz="1400" b="0" i="0" u="none" strike="noStrike" cap="none" dirty="0">
                <a:solidFill>
                  <a:srgbClr val="000000"/>
                </a:solidFill>
                <a:latin typeface="Century Gothic"/>
                <a:ea typeface="Century Gothic"/>
                <a:cs typeface="Century Gothic"/>
                <a:sym typeface="Century Gothic"/>
              </a:rPr>
              <a:t>: public</a:t>
            </a:r>
            <a:endParaRPr dirty="0"/>
          </a:p>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retorno</a:t>
            </a:r>
            <a:r>
              <a:rPr lang="en-US" sz="1400" b="0" i="0" u="none" strike="noStrike" cap="none" dirty="0">
                <a:solidFill>
                  <a:srgbClr val="000000"/>
                </a:solidFill>
                <a:latin typeface="Century Gothic"/>
                <a:ea typeface="Century Gothic"/>
                <a:cs typeface="Century Gothic"/>
                <a:sym typeface="Century Gothic"/>
              </a:rPr>
              <a:t>: String </a:t>
            </a:r>
            <a:endParaRPr dirty="0"/>
          </a:p>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nombre</a:t>
            </a:r>
            <a:r>
              <a:rPr lang="en-US" sz="1400" b="0" i="0" u="none" strike="noStrike" cap="none" dirty="0">
                <a:solidFill>
                  <a:srgbClr val="000000"/>
                </a:solidFill>
                <a:latin typeface="Century Gothic"/>
                <a:ea typeface="Century Gothic"/>
                <a:cs typeface="Century Gothic"/>
                <a:sym typeface="Century Gothic"/>
              </a:rPr>
              <a:t>: </a:t>
            </a:r>
            <a:r>
              <a:rPr lang="en-US" sz="1400" b="0" i="0" u="none" strike="noStrike" cap="none" dirty="0" err="1">
                <a:solidFill>
                  <a:srgbClr val="000000"/>
                </a:solidFill>
                <a:latin typeface="Century Gothic"/>
                <a:ea typeface="Century Gothic"/>
                <a:cs typeface="Century Gothic"/>
                <a:sym typeface="Century Gothic"/>
              </a:rPr>
              <a:t>preparar</a:t>
            </a:r>
            <a:endParaRPr dirty="0"/>
          </a:p>
          <a:p>
            <a:pPr marL="0" marR="0" lvl="0" indent="0" algn="l" rtl="0">
              <a:lnSpc>
                <a:spcPct val="100000"/>
              </a:lnSpc>
              <a:spcBef>
                <a:spcPts val="0"/>
              </a:spcBef>
              <a:spcAft>
                <a:spcPts val="0"/>
              </a:spcAft>
              <a:buNone/>
            </a:pPr>
            <a:r>
              <a:rPr lang="en-US" sz="1400" b="0" i="0" u="none" strike="noStrike" cap="none" dirty="0" err="1">
                <a:solidFill>
                  <a:srgbClr val="000000"/>
                </a:solidFill>
                <a:latin typeface="Century Gothic"/>
                <a:ea typeface="Century Gothic"/>
                <a:cs typeface="Century Gothic"/>
                <a:sym typeface="Century Gothic"/>
              </a:rPr>
              <a:t>lista</a:t>
            </a:r>
            <a:r>
              <a:rPr lang="en-US" sz="1400" b="0" i="0" u="none" strike="noStrike" cap="none" dirty="0">
                <a:solidFill>
                  <a:srgbClr val="000000"/>
                </a:solidFill>
                <a:latin typeface="Century Gothic"/>
                <a:ea typeface="Century Gothic"/>
                <a:cs typeface="Century Gothic"/>
                <a:sym typeface="Century Gothic"/>
              </a:rPr>
              <a:t> de </a:t>
            </a:r>
            <a:r>
              <a:rPr lang="en-US" sz="1400" b="0" i="0" u="none" strike="noStrike" cap="none" dirty="0" err="1">
                <a:solidFill>
                  <a:srgbClr val="000000"/>
                </a:solidFill>
                <a:latin typeface="Century Gothic"/>
                <a:ea typeface="Century Gothic"/>
                <a:cs typeface="Century Gothic"/>
                <a:sym typeface="Century Gothic"/>
              </a:rPr>
              <a:t>parámetros</a:t>
            </a:r>
            <a:r>
              <a:rPr lang="en-US" sz="1400" b="0" i="0" u="none" strike="noStrike" cap="none" dirty="0">
                <a:solidFill>
                  <a:srgbClr val="000000"/>
                </a:solidFill>
                <a:latin typeface="Century Gothic"/>
                <a:ea typeface="Century Gothic"/>
                <a:cs typeface="Century Gothic"/>
                <a:sym typeface="Century Gothic"/>
              </a:rPr>
              <a:t>: 2</a:t>
            </a:r>
            <a:endParaRPr dirty="0"/>
          </a:p>
          <a:p>
            <a:pPr marL="285750" marR="0" lvl="2" indent="-103187"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Century Gothic"/>
                <a:ea typeface="Century Gothic"/>
                <a:cs typeface="Century Gothic"/>
                <a:sym typeface="Century Gothic"/>
              </a:rPr>
              <a:t>harina</a:t>
            </a:r>
            <a:r>
              <a:rPr lang="en-US" sz="1400" b="0" i="0" u="none" strike="noStrike" cap="none" dirty="0">
                <a:solidFill>
                  <a:srgbClr val="000000"/>
                </a:solidFill>
                <a:latin typeface="Century Gothic"/>
                <a:ea typeface="Century Gothic"/>
                <a:cs typeface="Century Gothic"/>
                <a:sym typeface="Century Gothic"/>
              </a:rPr>
              <a:t>: String</a:t>
            </a:r>
            <a:endParaRPr dirty="0"/>
          </a:p>
          <a:p>
            <a:pPr marL="285750" marR="0" lvl="2" indent="-103187" algn="l" rtl="0">
              <a:lnSpc>
                <a:spcPct val="100000"/>
              </a:lnSpc>
              <a:spcBef>
                <a:spcPts val="0"/>
              </a:spcBef>
              <a:spcAft>
                <a:spcPts val="0"/>
              </a:spcAft>
              <a:buClr>
                <a:srgbClr val="000000"/>
              </a:buClr>
              <a:buSzPts val="1400"/>
              <a:buFont typeface="Arial"/>
              <a:buChar char="•"/>
            </a:pPr>
            <a:r>
              <a:rPr lang="en-US" sz="1400" b="0" i="0" u="none" strike="noStrike" cap="none" dirty="0" err="1">
                <a:solidFill>
                  <a:srgbClr val="000000"/>
                </a:solidFill>
                <a:latin typeface="Century Gothic"/>
                <a:ea typeface="Century Gothic"/>
                <a:cs typeface="Century Gothic"/>
                <a:sym typeface="Century Gothic"/>
              </a:rPr>
              <a:t>gramos</a:t>
            </a:r>
            <a:r>
              <a:rPr lang="en-US" sz="1400" b="0" i="0" u="none" strike="noStrike" cap="none" dirty="0">
                <a:solidFill>
                  <a:srgbClr val="000000"/>
                </a:solidFill>
                <a:latin typeface="Century Gothic"/>
                <a:ea typeface="Century Gothic"/>
                <a:cs typeface="Century Gothic"/>
                <a:sym typeface="Century Gothic"/>
              </a:rPr>
              <a:t>: </a:t>
            </a:r>
            <a:r>
              <a:rPr lang="en-US" sz="1400" b="0" i="0" u="none" strike="noStrike" cap="none" dirty="0" err="1">
                <a:solidFill>
                  <a:srgbClr val="000000"/>
                </a:solidFill>
                <a:latin typeface="Century Gothic"/>
                <a:ea typeface="Century Gothic"/>
                <a:cs typeface="Century Gothic"/>
                <a:sym typeface="Century Gothic"/>
              </a:rPr>
              <a:t>int</a:t>
            </a:r>
            <a:r>
              <a:rPr lang="en-US" sz="1400" b="0" i="0" u="none" strike="noStrike" cap="none" dirty="0">
                <a:solidFill>
                  <a:srgbClr val="000000"/>
                </a:solidFill>
                <a:latin typeface="Century Gothic"/>
                <a:ea typeface="Century Gothic"/>
                <a:cs typeface="Century Gothic"/>
                <a:sym typeface="Century Gothic"/>
              </a:rPr>
              <a:t>      </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368" name="Google Shape;368;p32"/>
          <p:cNvSpPr/>
          <p:nvPr/>
        </p:nvSpPr>
        <p:spPr>
          <a:xfrm>
            <a:off x="6051884" y="5000512"/>
            <a:ext cx="2350177" cy="1169978"/>
          </a:xfrm>
          <a:custGeom>
            <a:avLst/>
            <a:gdLst/>
            <a:ahLst/>
            <a:cxnLst/>
            <a:rect l="l" t="t" r="r" b="b"/>
            <a:pathLst>
              <a:path w="2350177" h="1169978" extrusionOk="0">
                <a:moveTo>
                  <a:pt x="0" y="0"/>
                </a:moveTo>
                <a:cubicBezTo>
                  <a:pt x="249581" y="-48937"/>
                  <a:pt x="438376" y="15246"/>
                  <a:pt x="564042" y="0"/>
                </a:cubicBezTo>
                <a:cubicBezTo>
                  <a:pt x="689708" y="-15246"/>
                  <a:pt x="935540" y="16327"/>
                  <a:pt x="1081081" y="0"/>
                </a:cubicBezTo>
                <a:cubicBezTo>
                  <a:pt x="1226622" y="-16327"/>
                  <a:pt x="1575939" y="1711"/>
                  <a:pt x="1715629" y="0"/>
                </a:cubicBezTo>
                <a:cubicBezTo>
                  <a:pt x="1855319" y="-1711"/>
                  <a:pt x="2170423" y="29407"/>
                  <a:pt x="2350177" y="0"/>
                </a:cubicBezTo>
                <a:cubicBezTo>
                  <a:pt x="2379436" y="229215"/>
                  <a:pt x="2322859" y="313536"/>
                  <a:pt x="2350177" y="573289"/>
                </a:cubicBezTo>
                <a:cubicBezTo>
                  <a:pt x="2377495" y="833042"/>
                  <a:pt x="2329299" y="1028756"/>
                  <a:pt x="2350177" y="1169978"/>
                </a:cubicBezTo>
                <a:cubicBezTo>
                  <a:pt x="2069189" y="1177170"/>
                  <a:pt x="1969920" y="1136725"/>
                  <a:pt x="1762633" y="1169978"/>
                </a:cubicBezTo>
                <a:cubicBezTo>
                  <a:pt x="1555346" y="1203231"/>
                  <a:pt x="1267136" y="1163193"/>
                  <a:pt x="1128085" y="1169978"/>
                </a:cubicBezTo>
                <a:cubicBezTo>
                  <a:pt x="989034" y="1176763"/>
                  <a:pt x="783453" y="1137243"/>
                  <a:pt x="611046" y="1169978"/>
                </a:cubicBezTo>
                <a:cubicBezTo>
                  <a:pt x="438639" y="1202713"/>
                  <a:pt x="160062" y="1103500"/>
                  <a:pt x="0" y="1169978"/>
                </a:cubicBezTo>
                <a:cubicBezTo>
                  <a:pt x="-18351" y="895141"/>
                  <a:pt x="24947" y="719783"/>
                  <a:pt x="0" y="584989"/>
                </a:cubicBezTo>
                <a:cubicBezTo>
                  <a:pt x="-24947" y="450195"/>
                  <a:pt x="63604" y="21898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modificador: public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retorno: boolean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nombre: preparar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lista de parámetros: 1</a:t>
            </a:r>
            <a:endParaRPr/>
          </a:p>
          <a:p>
            <a:pPr marL="285750" marR="0" lvl="2" indent="-103187"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Century Gothic"/>
                <a:ea typeface="Century Gothic"/>
                <a:cs typeface="Century Gothic"/>
                <a:sym typeface="Century Gothic"/>
              </a:rPr>
              <a:t>encendido: char</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3"/>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374" name="Google Shape;374;p33"/>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 name="Google Shape;375;p33"/>
          <p:cNvSpPr txBox="1">
            <a:spLocks noGrp="1"/>
          </p:cNvSpPr>
          <p:nvPr>
            <p:ph type="body" idx="1"/>
          </p:nvPr>
        </p:nvSpPr>
        <p:spPr>
          <a:xfrm>
            <a:off x="283815" y="1060310"/>
            <a:ext cx="8555700" cy="56394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s-CL" b="1" dirty="0" smtClean="0">
                <a:solidFill>
                  <a:srgbClr val="0F243E"/>
                </a:solidFill>
              </a:rPr>
              <a:t>¿Qué métodos existen en Java?</a:t>
            </a:r>
            <a:endParaRPr lang="es-CL" dirty="0" smtClean="0"/>
          </a:p>
          <a:p>
            <a:pPr marL="50800" lvl="0" indent="0" algn="l" rtl="0">
              <a:lnSpc>
                <a:spcPct val="90000"/>
              </a:lnSpc>
              <a:spcBef>
                <a:spcPts val="1000"/>
              </a:spcBef>
              <a:spcAft>
                <a:spcPts val="0"/>
              </a:spcAft>
              <a:buSzPts val="2800"/>
              <a:buNone/>
            </a:pPr>
            <a:r>
              <a:rPr lang="es-CL" dirty="0" smtClean="0">
                <a:solidFill>
                  <a:srgbClr val="0F243E"/>
                </a:solidFill>
              </a:rPr>
              <a:t>Existen varios tipos de métodos en java, donde cada uno tiene un objetivo en particular.</a:t>
            </a:r>
            <a:endParaRPr lang="es-CL" dirty="0" smtClean="0"/>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just" rtl="0">
              <a:lnSpc>
                <a:spcPct val="90000"/>
              </a:lnSpc>
              <a:spcBef>
                <a:spcPts val="1000"/>
              </a:spcBef>
              <a:spcAft>
                <a:spcPts val="0"/>
              </a:spcAft>
              <a:buSzPts val="2800"/>
              <a:buNone/>
            </a:pPr>
            <a:r>
              <a:rPr lang="es-CL" sz="2000" dirty="0" smtClean="0">
                <a:solidFill>
                  <a:srgbClr val="0F243E"/>
                </a:solidFill>
              </a:rPr>
              <a:t>Los ejemplos que acabamos de ver, son métodos </a:t>
            </a:r>
            <a:r>
              <a:rPr lang="es-CL" sz="2000" b="1" dirty="0" err="1" smtClean="0">
                <a:solidFill>
                  <a:srgbClr val="0F243E"/>
                </a:solidFill>
              </a:rPr>
              <a:t>customer</a:t>
            </a:r>
            <a:r>
              <a:rPr lang="es-CL" sz="2000" dirty="0" smtClean="0">
                <a:solidFill>
                  <a:srgbClr val="0F243E"/>
                </a:solidFill>
              </a:rPr>
              <a:t>, es decir, métodos propios del cliente, que se crean a partir de una </a:t>
            </a:r>
            <a:r>
              <a:rPr lang="es-CL" sz="2000" b="1" dirty="0" smtClean="0">
                <a:solidFill>
                  <a:srgbClr val="0F243E"/>
                </a:solidFill>
              </a:rPr>
              <a:t>funcionalidad específica</a:t>
            </a:r>
            <a:r>
              <a:rPr lang="es-CL" sz="2000" dirty="0" smtClean="0">
                <a:solidFill>
                  <a:srgbClr val="0F243E"/>
                </a:solidFill>
              </a:rPr>
              <a:t>. Su definición es libre, puede o no tener retorno y parámetros, según el requerimiento, manteniendo la estructura. </a:t>
            </a:r>
            <a:endParaRPr lang="es-CL" sz="2000" b="1" dirty="0" smtClean="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2794000" lvl="6" indent="0" algn="l" rtl="0">
              <a:lnSpc>
                <a:spcPct val="90000"/>
              </a:lnSpc>
              <a:spcBef>
                <a:spcPts val="500"/>
              </a:spcBef>
              <a:spcAft>
                <a:spcPts val="0"/>
              </a:spcAft>
              <a:buSzPts val="1000"/>
              <a:buNone/>
            </a:pPr>
            <a:r>
              <a:rPr lang="en-US" sz="1400" b="1" dirty="0">
                <a:solidFill>
                  <a:srgbClr val="0F243E"/>
                </a:solidFill>
                <a:latin typeface="Century Gothic"/>
                <a:ea typeface="Century Gothic"/>
                <a:cs typeface="Century Gothic"/>
                <a:sym typeface="Century Gothic"/>
              </a:rPr>
              <a:t>	</a:t>
            </a: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p:txBody>
      </p:sp>
      <p:sp>
        <p:nvSpPr>
          <p:cNvPr id="376" name="Google Shape;376;p33"/>
          <p:cNvSpPr txBox="1"/>
          <p:nvPr/>
        </p:nvSpPr>
        <p:spPr>
          <a:xfrm>
            <a:off x="3713139" y="2287141"/>
            <a:ext cx="2063385" cy="295465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Char char="•"/>
            </a:pPr>
            <a:r>
              <a:rPr lang="en-US" sz="1800" b="1" i="1" u="none" strike="noStrike" cap="none">
                <a:solidFill>
                  <a:srgbClr val="1B304E"/>
                </a:solidFill>
                <a:latin typeface="Century Gothic"/>
                <a:ea typeface="Century Gothic"/>
                <a:cs typeface="Century Gothic"/>
                <a:sym typeface="Century Gothic"/>
              </a:rPr>
              <a:t>Constructores</a:t>
            </a:r>
            <a:endParaRPr/>
          </a:p>
          <a:p>
            <a:pPr marL="0" marR="0" lvl="0" indent="0" algn="l" rtl="0">
              <a:lnSpc>
                <a:spcPct val="100000"/>
              </a:lnSpc>
              <a:spcBef>
                <a:spcPts val="0"/>
              </a:spcBef>
              <a:spcAft>
                <a:spcPts val="0"/>
              </a:spcAft>
              <a:buNone/>
            </a:pPr>
            <a:endParaRPr sz="1800" b="1" i="1" u="none" strike="noStrike" cap="none">
              <a:solidFill>
                <a:srgbClr val="1B304E"/>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1800" b="1" i="1" u="none" strike="noStrike" cap="none">
                <a:solidFill>
                  <a:srgbClr val="1B304E"/>
                </a:solidFill>
                <a:latin typeface="Century Gothic"/>
                <a:ea typeface="Century Gothic"/>
                <a:cs typeface="Century Gothic"/>
                <a:sym typeface="Century Gothic"/>
              </a:rPr>
              <a:t>Accesadores</a:t>
            </a:r>
            <a:endParaRPr/>
          </a:p>
          <a:p>
            <a:pPr marL="342900" marR="0" lvl="0" indent="-228600" algn="l" rtl="0">
              <a:lnSpc>
                <a:spcPct val="100000"/>
              </a:lnSpc>
              <a:spcBef>
                <a:spcPts val="0"/>
              </a:spcBef>
              <a:spcAft>
                <a:spcPts val="0"/>
              </a:spcAft>
              <a:buClr>
                <a:srgbClr val="000000"/>
              </a:buClr>
              <a:buSzPts val="1800"/>
              <a:buFont typeface="Noto Sans Symbols"/>
              <a:buNone/>
            </a:pPr>
            <a:endParaRPr sz="1800" b="1" i="1" u="none" strike="noStrike" cap="none">
              <a:solidFill>
                <a:srgbClr val="1B304E"/>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1800" b="1" i="1" u="none" strike="noStrike" cap="none">
                <a:solidFill>
                  <a:srgbClr val="1B304E"/>
                </a:solidFill>
                <a:latin typeface="Century Gothic"/>
                <a:ea typeface="Century Gothic"/>
                <a:cs typeface="Century Gothic"/>
                <a:sym typeface="Century Gothic"/>
              </a:rPr>
              <a:t>Mutadores</a:t>
            </a:r>
            <a:endParaRPr/>
          </a:p>
          <a:p>
            <a:pPr marL="342900" marR="0" lvl="0" indent="-228600" algn="l" rtl="0">
              <a:lnSpc>
                <a:spcPct val="100000"/>
              </a:lnSpc>
              <a:spcBef>
                <a:spcPts val="0"/>
              </a:spcBef>
              <a:spcAft>
                <a:spcPts val="0"/>
              </a:spcAft>
              <a:buClr>
                <a:srgbClr val="000000"/>
              </a:buClr>
              <a:buSzPts val="1800"/>
              <a:buFont typeface="Noto Sans Symbols"/>
              <a:buNone/>
            </a:pPr>
            <a:endParaRPr sz="1800" b="1" i="1" u="none" strike="noStrike" cap="none">
              <a:solidFill>
                <a:srgbClr val="1B304E"/>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1800" b="1" i="1" u="none" strike="noStrike" cap="none">
                <a:solidFill>
                  <a:srgbClr val="1B304E"/>
                </a:solidFill>
                <a:latin typeface="Century Gothic"/>
                <a:ea typeface="Century Gothic"/>
                <a:cs typeface="Century Gothic"/>
                <a:sym typeface="Century Gothic"/>
              </a:rPr>
              <a:t>Customer</a:t>
            </a:r>
            <a:endParaRPr/>
          </a:p>
          <a:p>
            <a:pPr marL="342900" marR="0" lvl="0" indent="-228600" algn="l" rtl="0">
              <a:lnSpc>
                <a:spcPct val="100000"/>
              </a:lnSpc>
              <a:spcBef>
                <a:spcPts val="0"/>
              </a:spcBef>
              <a:spcAft>
                <a:spcPts val="0"/>
              </a:spcAft>
              <a:buClr>
                <a:srgbClr val="000000"/>
              </a:buClr>
              <a:buSzPts val="1800"/>
              <a:buFont typeface="Noto Sans Symbols"/>
              <a:buNone/>
            </a:pPr>
            <a:endParaRPr sz="1800" b="1" i="1" u="none" strike="noStrike" cap="none">
              <a:solidFill>
                <a:srgbClr val="1B304E"/>
              </a:solidFill>
              <a:latin typeface="Century Gothic"/>
              <a:ea typeface="Century Gothic"/>
              <a:cs typeface="Century Gothic"/>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1800" b="1" i="1" u="none" strike="noStrike" cap="none">
                <a:solidFill>
                  <a:srgbClr val="1B304E"/>
                </a:solidFill>
                <a:latin typeface="Century Gothic"/>
                <a:ea typeface="Century Gothic"/>
                <a:cs typeface="Century Gothic"/>
                <a:sym typeface="Century Gothic"/>
              </a:rPr>
              <a:t>Main</a:t>
            </a:r>
            <a:endParaRPr/>
          </a:p>
          <a:p>
            <a:pPr marL="0" marR="0" lvl="0" indent="0" algn="l" rtl="0">
              <a:lnSpc>
                <a:spcPct val="100000"/>
              </a:lnSpc>
              <a:spcBef>
                <a:spcPts val="0"/>
              </a:spcBef>
              <a:spcAft>
                <a:spcPts val="0"/>
              </a:spcAft>
              <a:buNone/>
            </a:pPr>
            <a:endParaRPr sz="2400" b="0" i="0" u="none" strike="noStrike" cap="none">
              <a:solidFill>
                <a:srgbClr val="1B304E"/>
              </a:solidFill>
              <a:latin typeface="Overlock"/>
              <a:ea typeface="Overlock"/>
              <a:cs typeface="Overlock"/>
              <a:sym typeface="Overlock"/>
            </a:endParaRPr>
          </a:p>
        </p:txBody>
      </p:sp>
      <p:pic>
        <p:nvPicPr>
          <p:cNvPr id="377" name="Google Shape;377;p33"/>
          <p:cNvPicPr preferRelativeResize="0"/>
          <p:nvPr/>
        </p:nvPicPr>
        <p:blipFill rotWithShape="1">
          <a:blip r:embed="rId3">
            <a:alphaModFix/>
          </a:blip>
          <a:srcRect/>
          <a:stretch/>
        </p:blipFill>
        <p:spPr>
          <a:xfrm>
            <a:off x="650148" y="2726630"/>
            <a:ext cx="2302473" cy="154084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4"/>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383" name="Google Shape;383;p34"/>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34"/>
          <p:cNvSpPr txBox="1">
            <a:spLocks noGrp="1"/>
          </p:cNvSpPr>
          <p:nvPr>
            <p:ph type="body" idx="1"/>
          </p:nvPr>
        </p:nvSpPr>
        <p:spPr>
          <a:xfrm>
            <a:off x="283815" y="1060310"/>
            <a:ext cx="8555700" cy="170769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sz="1800" b="1" i="1">
                <a:solidFill>
                  <a:srgbClr val="0F243E"/>
                </a:solidFill>
                <a:latin typeface="Century Gothic"/>
                <a:ea typeface="Century Gothic"/>
                <a:cs typeface="Century Gothic"/>
                <a:sym typeface="Century Gothic"/>
              </a:rPr>
              <a:t>main</a:t>
            </a:r>
            <a:endParaRPr/>
          </a:p>
          <a:p>
            <a:pPr marL="50800" lvl="0" indent="0" algn="just" rtl="0">
              <a:lnSpc>
                <a:spcPct val="90000"/>
              </a:lnSpc>
              <a:spcBef>
                <a:spcPts val="1000"/>
              </a:spcBef>
              <a:spcAft>
                <a:spcPts val="0"/>
              </a:spcAft>
              <a:buSzPts val="2800"/>
              <a:buNone/>
            </a:pPr>
            <a:r>
              <a:rPr lang="en-US">
                <a:solidFill>
                  <a:srgbClr val="0F243E"/>
                </a:solidFill>
              </a:rPr>
              <a:t>Este método se crea por defecto al crear el proyecto y se encarga de la ejecución inicial del programa. </a:t>
            </a:r>
            <a:endParaRPr/>
          </a:p>
          <a:p>
            <a:pPr marL="50800" lvl="0" indent="0" algn="just" rtl="0">
              <a:lnSpc>
                <a:spcPct val="90000"/>
              </a:lnSpc>
              <a:spcBef>
                <a:spcPts val="1000"/>
              </a:spcBef>
              <a:spcAft>
                <a:spcPts val="0"/>
              </a:spcAft>
              <a:buSzPts val="2800"/>
              <a:buNone/>
            </a:pPr>
            <a:r>
              <a:rPr lang="en-US">
                <a:solidFill>
                  <a:srgbClr val="0F243E"/>
                </a:solidFill>
              </a:rPr>
              <a:t>Toda aplicación java tiene </a:t>
            </a:r>
            <a:r>
              <a:rPr lang="en-US" b="1">
                <a:solidFill>
                  <a:srgbClr val="0F243E"/>
                </a:solidFill>
              </a:rPr>
              <a:t>un método main y sólo uno</a:t>
            </a:r>
            <a:r>
              <a:rPr lang="en-US">
                <a:solidFill>
                  <a:srgbClr val="0F243E"/>
                </a:solidFill>
              </a:rPr>
              <a:t>, siendo el punto de </a:t>
            </a:r>
            <a:r>
              <a:rPr lang="en-US" b="1">
                <a:solidFill>
                  <a:srgbClr val="0F243E"/>
                </a:solidFill>
              </a:rPr>
              <a:t>entrada</a:t>
            </a:r>
            <a:r>
              <a:rPr lang="en-US">
                <a:solidFill>
                  <a:srgbClr val="0F243E"/>
                </a:solidFill>
              </a:rPr>
              <a:t> y de </a:t>
            </a:r>
            <a:r>
              <a:rPr lang="en-US" b="1">
                <a:solidFill>
                  <a:srgbClr val="0F243E"/>
                </a:solidFill>
              </a:rPr>
              <a:t>salida</a:t>
            </a:r>
            <a:r>
              <a:rPr lang="en-US">
                <a:solidFill>
                  <a:srgbClr val="0F243E"/>
                </a:solidFill>
              </a:rPr>
              <a:t> </a:t>
            </a:r>
            <a:r>
              <a:rPr lang="en-US" b="1">
                <a:solidFill>
                  <a:srgbClr val="0F243E"/>
                </a:solidFill>
              </a:rPr>
              <a:t>de la aplicación</a:t>
            </a:r>
            <a:r>
              <a:rPr lang="en-US">
                <a:solidFill>
                  <a:srgbClr val="0F243E"/>
                </a:solidFill>
              </a:rPr>
              <a:t>.</a:t>
            </a:r>
            <a:endParaRPr/>
          </a:p>
          <a:p>
            <a:pPr marL="50800" lvl="0" indent="0" algn="just" rtl="0">
              <a:lnSpc>
                <a:spcPct val="90000"/>
              </a:lnSpc>
              <a:spcBef>
                <a:spcPts val="1000"/>
              </a:spcBef>
              <a:spcAft>
                <a:spcPts val="0"/>
              </a:spcAft>
              <a:buSzPts val="2800"/>
              <a:buNone/>
            </a:pPr>
            <a:r>
              <a:rPr lang="en-US">
                <a:solidFill>
                  <a:srgbClr val="0F243E"/>
                </a:solidFill>
              </a:rPr>
              <a:t>			</a:t>
            </a:r>
            <a:endParaRPr sz="1800">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r>
              <a:rPr lang="en-US">
                <a:solidFill>
                  <a:srgbClr val="0F243E"/>
                </a:solidFill>
              </a:rPr>
              <a:t>			</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r>
              <a:rPr lang="en-US">
                <a:solidFill>
                  <a:srgbClr val="0F243E"/>
                </a:solidFill>
              </a:rPr>
              <a:t>Al ejecutar el proyecto (      ), se ejecuta todo lo que esta entre {} del método main. </a:t>
            </a:r>
            <a:endParaRPr/>
          </a:p>
          <a:p>
            <a:pPr marL="50800" lvl="0" indent="0" algn="l" rtl="0">
              <a:lnSpc>
                <a:spcPct val="90000"/>
              </a:lnSpc>
              <a:spcBef>
                <a:spcPts val="1000"/>
              </a:spcBef>
              <a:spcAft>
                <a:spcPts val="0"/>
              </a:spcAft>
              <a:buSzPts val="2800"/>
              <a:buNone/>
            </a:pPr>
            <a:r>
              <a:rPr lang="en-US">
                <a:solidFill>
                  <a:srgbClr val="0F243E"/>
                </a:solidFill>
              </a:rPr>
              <a:t>		</a:t>
            </a:r>
            <a:endParaRPr sz="1400" b="1">
              <a:solidFill>
                <a:srgbClr val="0F243E"/>
              </a:solidFill>
              <a:latin typeface="Century Gothic"/>
              <a:ea typeface="Century Gothic"/>
              <a:cs typeface="Century Gothic"/>
              <a:sym typeface="Century Gothic"/>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pic>
        <p:nvPicPr>
          <p:cNvPr id="385" name="Google Shape;385;p34"/>
          <p:cNvPicPr preferRelativeResize="0"/>
          <p:nvPr/>
        </p:nvPicPr>
        <p:blipFill rotWithShape="1">
          <a:blip r:embed="rId3">
            <a:alphaModFix/>
          </a:blip>
          <a:srcRect/>
          <a:stretch/>
        </p:blipFill>
        <p:spPr>
          <a:xfrm>
            <a:off x="2452811" y="3364425"/>
            <a:ext cx="5626100" cy="1866900"/>
          </a:xfrm>
          <a:prstGeom prst="rect">
            <a:avLst/>
          </a:prstGeom>
          <a:noFill/>
          <a:ln w="9525" cap="flat" cmpd="sng">
            <a:solidFill>
              <a:srgbClr val="00B0F0"/>
            </a:solidFill>
            <a:prstDash val="solid"/>
            <a:round/>
            <a:headEnd type="none" w="sm" len="sm"/>
            <a:tailEnd type="none" w="sm" len="sm"/>
          </a:ln>
        </p:spPr>
      </p:pic>
      <p:pic>
        <p:nvPicPr>
          <p:cNvPr id="386" name="Google Shape;386;p34"/>
          <p:cNvPicPr preferRelativeResize="0"/>
          <p:nvPr/>
        </p:nvPicPr>
        <p:blipFill rotWithShape="1">
          <a:blip r:embed="rId4">
            <a:alphaModFix/>
          </a:blip>
          <a:srcRect/>
          <a:stretch/>
        </p:blipFill>
        <p:spPr>
          <a:xfrm>
            <a:off x="3392556" y="5434050"/>
            <a:ext cx="381000" cy="393700"/>
          </a:xfrm>
          <a:prstGeom prst="rect">
            <a:avLst/>
          </a:prstGeom>
          <a:noFill/>
          <a:ln>
            <a:noFill/>
          </a:ln>
        </p:spPr>
      </p:pic>
      <p:sp>
        <p:nvSpPr>
          <p:cNvPr id="387" name="Google Shape;387;p34"/>
          <p:cNvSpPr/>
          <p:nvPr/>
        </p:nvSpPr>
        <p:spPr>
          <a:xfrm>
            <a:off x="283815" y="3575885"/>
            <a:ext cx="1757020" cy="144397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Debe definir el encabezado del main, como se muestra, sino no se ejecutará la aplicación.</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cxnSp>
        <p:nvCxnSpPr>
          <p:cNvPr id="388" name="Google Shape;388;p34"/>
          <p:cNvCxnSpPr/>
          <p:nvPr/>
        </p:nvCxnSpPr>
        <p:spPr>
          <a:xfrm>
            <a:off x="2093843" y="4267471"/>
            <a:ext cx="795131"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5"/>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394" name="Google Shape;394;p35"/>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95" name="Google Shape;395;p35"/>
          <p:cNvPicPr preferRelativeResize="0"/>
          <p:nvPr/>
        </p:nvPicPr>
        <p:blipFill rotWithShape="1">
          <a:blip r:embed="rId3">
            <a:alphaModFix/>
          </a:blip>
          <a:srcRect/>
          <a:stretch/>
        </p:blipFill>
        <p:spPr>
          <a:xfrm>
            <a:off x="1917975" y="1323590"/>
            <a:ext cx="5626100" cy="1866900"/>
          </a:xfrm>
          <a:prstGeom prst="rect">
            <a:avLst/>
          </a:prstGeom>
          <a:noFill/>
          <a:ln w="9525" cap="flat" cmpd="sng">
            <a:solidFill>
              <a:srgbClr val="00B0F0"/>
            </a:solidFill>
            <a:prstDash val="solid"/>
            <a:round/>
            <a:headEnd type="none" w="sm" len="sm"/>
            <a:tailEnd type="none" w="sm" len="sm"/>
          </a:ln>
        </p:spPr>
      </p:pic>
      <p:sp>
        <p:nvSpPr>
          <p:cNvPr id="396" name="Google Shape;396;p35"/>
          <p:cNvSpPr/>
          <p:nvPr/>
        </p:nvSpPr>
        <p:spPr>
          <a:xfrm>
            <a:off x="483704" y="3295480"/>
            <a:ext cx="8196470" cy="304698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2400"/>
              <a:buFont typeface="Arial"/>
              <a:buNone/>
            </a:pPr>
            <a:r>
              <a:rPr lang="en-US" sz="2400" b="0" i="0" u="none" strike="noStrike" cap="none">
                <a:solidFill>
                  <a:srgbClr val="0F243E"/>
                </a:solidFill>
                <a:latin typeface="Calibri"/>
                <a:ea typeface="Calibri"/>
                <a:cs typeface="Calibri"/>
                <a:sym typeface="Calibri"/>
              </a:rPr>
              <a:t>Es público, estático, no devuelve nada y tiene un argumento args.</a:t>
            </a:r>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r>
              <a:rPr lang="en-US" sz="2400" b="1" i="1" u="none" strike="noStrike" cap="none">
                <a:solidFill>
                  <a:srgbClr val="0F243E"/>
                </a:solidFill>
                <a:latin typeface="Calibri"/>
                <a:ea typeface="Calibri"/>
                <a:cs typeface="Calibri"/>
                <a:sym typeface="Calibri"/>
              </a:rPr>
              <a:t>public</a:t>
            </a:r>
            <a:r>
              <a:rPr lang="en-US" sz="2400" b="0" i="0" u="none" strike="noStrike" cap="none">
                <a:solidFill>
                  <a:srgbClr val="0F243E"/>
                </a:solidFill>
                <a:latin typeface="Calibri"/>
                <a:ea typeface="Calibri"/>
                <a:cs typeface="Calibri"/>
                <a:sym typeface="Calibri"/>
              </a:rPr>
              <a:t>	 	qu</a:t>
            </a:r>
            <a:r>
              <a:rPr lang="en-US" sz="2400">
                <a:solidFill>
                  <a:srgbClr val="0F243E"/>
                </a:solidFill>
                <a:latin typeface="Calibri"/>
                <a:ea typeface="Calibri"/>
                <a:cs typeface="Calibri"/>
                <a:sym typeface="Calibri"/>
              </a:rPr>
              <a:t>é</a:t>
            </a:r>
            <a:r>
              <a:rPr lang="en-US" sz="2400" b="0" i="0" u="none" strike="noStrike" cap="none">
                <a:solidFill>
                  <a:srgbClr val="0F243E"/>
                </a:solidFill>
                <a:latin typeface="Calibri"/>
                <a:ea typeface="Calibri"/>
                <a:cs typeface="Calibri"/>
                <a:sym typeface="Calibri"/>
              </a:rPr>
              <a:t> puede ser accesado desde cualquier parte</a:t>
            </a:r>
            <a:endParaRPr/>
          </a:p>
          <a:p>
            <a:pPr marL="0" marR="0" lvl="0" indent="0" algn="just" rtl="0">
              <a:lnSpc>
                <a:spcPct val="100000"/>
              </a:lnSpc>
              <a:spcBef>
                <a:spcPts val="0"/>
              </a:spcBef>
              <a:spcAft>
                <a:spcPts val="0"/>
              </a:spcAft>
              <a:buNone/>
            </a:pPr>
            <a:r>
              <a:rPr lang="en-US" sz="2400" b="1" i="1" u="none" strike="noStrike" cap="none">
                <a:solidFill>
                  <a:srgbClr val="0F243E"/>
                </a:solidFill>
                <a:latin typeface="Calibri"/>
                <a:ea typeface="Calibri"/>
                <a:cs typeface="Calibri"/>
                <a:sym typeface="Calibri"/>
              </a:rPr>
              <a:t>static</a:t>
            </a:r>
            <a:r>
              <a:rPr lang="en-US" sz="2400" b="0" i="0" u="none" strike="noStrike" cap="none">
                <a:solidFill>
                  <a:srgbClr val="0F243E"/>
                </a:solidFill>
                <a:latin typeface="Calibri"/>
                <a:ea typeface="Calibri"/>
                <a:cs typeface="Calibri"/>
                <a:sym typeface="Calibri"/>
              </a:rPr>
              <a:t>	 	qu</a:t>
            </a:r>
            <a:r>
              <a:rPr lang="en-US" sz="2400">
                <a:solidFill>
                  <a:srgbClr val="0F243E"/>
                </a:solidFill>
                <a:latin typeface="Calibri"/>
                <a:ea typeface="Calibri"/>
                <a:cs typeface="Calibri"/>
                <a:sym typeface="Calibri"/>
              </a:rPr>
              <a:t>é</a:t>
            </a:r>
            <a:r>
              <a:rPr lang="en-US" sz="2400" b="0" i="0" u="none" strike="noStrike" cap="none">
                <a:solidFill>
                  <a:srgbClr val="0F243E"/>
                </a:solidFill>
                <a:latin typeface="Calibri"/>
                <a:ea typeface="Calibri"/>
                <a:cs typeface="Calibri"/>
                <a:sym typeface="Calibri"/>
              </a:rPr>
              <a:t> pertenece a la clase y no al objeto</a:t>
            </a:r>
            <a:endParaRPr/>
          </a:p>
          <a:p>
            <a:pPr marL="0" marR="0" lvl="0" indent="0" algn="just" rtl="0">
              <a:lnSpc>
                <a:spcPct val="100000"/>
              </a:lnSpc>
              <a:spcBef>
                <a:spcPts val="0"/>
              </a:spcBef>
              <a:spcAft>
                <a:spcPts val="0"/>
              </a:spcAft>
              <a:buNone/>
            </a:pPr>
            <a:r>
              <a:rPr lang="en-US" sz="2400" b="1" i="1" u="none" strike="noStrike" cap="none">
                <a:solidFill>
                  <a:srgbClr val="0F243E"/>
                </a:solidFill>
                <a:latin typeface="Calibri"/>
                <a:ea typeface="Calibri"/>
                <a:cs typeface="Calibri"/>
                <a:sym typeface="Calibri"/>
              </a:rPr>
              <a:t>void</a:t>
            </a:r>
            <a:r>
              <a:rPr lang="en-US" sz="2400" b="0" i="0" u="none" strike="noStrike" cap="none">
                <a:solidFill>
                  <a:srgbClr val="0F243E"/>
                </a:solidFill>
                <a:latin typeface="Calibri"/>
                <a:ea typeface="Calibri"/>
                <a:cs typeface="Calibri"/>
                <a:sym typeface="Calibri"/>
              </a:rPr>
              <a:t>	 	qu</a:t>
            </a:r>
            <a:r>
              <a:rPr lang="en-US" sz="2400">
                <a:solidFill>
                  <a:srgbClr val="0F243E"/>
                </a:solidFill>
                <a:latin typeface="Calibri"/>
                <a:ea typeface="Calibri"/>
                <a:cs typeface="Calibri"/>
                <a:sym typeface="Calibri"/>
              </a:rPr>
              <a:t>é</a:t>
            </a:r>
            <a:r>
              <a:rPr lang="en-US" sz="2400" b="0" i="0" u="none" strike="noStrike" cap="none">
                <a:solidFill>
                  <a:srgbClr val="0F243E"/>
                </a:solidFill>
                <a:latin typeface="Calibri"/>
                <a:ea typeface="Calibri"/>
                <a:cs typeface="Calibri"/>
                <a:sym typeface="Calibri"/>
              </a:rPr>
              <a:t> no retorna nada</a:t>
            </a:r>
            <a:endParaRPr/>
          </a:p>
          <a:p>
            <a:pPr marL="0" marR="0" lvl="0" indent="0" algn="just" rtl="0">
              <a:lnSpc>
                <a:spcPct val="100000"/>
              </a:lnSpc>
              <a:spcBef>
                <a:spcPts val="0"/>
              </a:spcBef>
              <a:spcAft>
                <a:spcPts val="0"/>
              </a:spcAft>
              <a:buNone/>
            </a:pPr>
            <a:r>
              <a:rPr lang="en-US" sz="2400" b="1" i="1" u="none" strike="noStrike" cap="none">
                <a:solidFill>
                  <a:srgbClr val="0F243E"/>
                </a:solidFill>
                <a:latin typeface="Calibri"/>
                <a:ea typeface="Calibri"/>
                <a:cs typeface="Calibri"/>
                <a:sym typeface="Calibri"/>
              </a:rPr>
              <a:t>argumentos</a:t>
            </a:r>
            <a:r>
              <a:rPr lang="en-US" sz="2400" b="0" i="0" u="none" strike="noStrike" cap="none">
                <a:solidFill>
                  <a:srgbClr val="0F243E"/>
                </a:solidFill>
                <a:latin typeface="Calibri"/>
                <a:ea typeface="Calibri"/>
                <a:cs typeface="Calibri"/>
                <a:sym typeface="Calibri"/>
              </a:rPr>
              <a:t>	es un arreglo de String que se llama args</a:t>
            </a:r>
            <a:endParaRPr/>
          </a:p>
          <a:p>
            <a:pPr marL="0" marR="0" lvl="0" indent="0" algn="just" rtl="0">
              <a:lnSpc>
                <a:spcPct val="100000"/>
              </a:lnSpc>
              <a:spcBef>
                <a:spcPts val="0"/>
              </a:spcBef>
              <a:spcAft>
                <a:spcPts val="0"/>
              </a:spcAft>
              <a:buClr>
                <a:srgbClr val="000000"/>
              </a:buClr>
              <a:buSzPts val="2400"/>
              <a:buFont typeface="Arial"/>
              <a:buNone/>
            </a:pPr>
            <a:endParaRPr sz="2400" b="0" i="0" u="none" strike="noStrike" cap="none">
              <a:solidFill>
                <a:srgbClr val="0F243E"/>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6"/>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02" name="Google Shape;402;p36"/>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3" name="Google Shape;403;p36"/>
          <p:cNvSpPr txBox="1">
            <a:spLocks noGrp="1"/>
          </p:cNvSpPr>
          <p:nvPr>
            <p:ph type="body" idx="1"/>
          </p:nvPr>
        </p:nvSpPr>
        <p:spPr>
          <a:xfrm>
            <a:off x="283815" y="1060310"/>
            <a:ext cx="8555700" cy="170769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s-CL" sz="1800" b="1" i="1" dirty="0" smtClean="0">
                <a:solidFill>
                  <a:srgbClr val="0F243E"/>
                </a:solidFill>
                <a:latin typeface="Century Gothic"/>
                <a:ea typeface="Century Gothic"/>
                <a:cs typeface="Century Gothic"/>
                <a:sym typeface="Century Gothic"/>
              </a:rPr>
              <a:t>Constructores</a:t>
            </a:r>
            <a:endParaRPr lang="es-CL" dirty="0" smtClean="0"/>
          </a:p>
          <a:p>
            <a:pPr marL="50800" lvl="0" indent="0" algn="just" rtl="0">
              <a:lnSpc>
                <a:spcPct val="90000"/>
              </a:lnSpc>
              <a:spcBef>
                <a:spcPts val="1000"/>
              </a:spcBef>
              <a:spcAft>
                <a:spcPts val="0"/>
              </a:spcAft>
              <a:buSzPts val="2800"/>
              <a:buNone/>
            </a:pPr>
            <a:r>
              <a:rPr lang="es-CL" dirty="0" smtClean="0">
                <a:solidFill>
                  <a:srgbClr val="0F243E"/>
                </a:solidFill>
              </a:rPr>
              <a:t>Este método como su nombre lo dice, permite </a:t>
            </a:r>
            <a:r>
              <a:rPr lang="es-CL" b="1" dirty="0" smtClean="0">
                <a:solidFill>
                  <a:srgbClr val="0F243E"/>
                </a:solidFill>
              </a:rPr>
              <a:t>crear</a:t>
            </a:r>
            <a:r>
              <a:rPr lang="es-CL" dirty="0" smtClean="0">
                <a:solidFill>
                  <a:srgbClr val="0F243E"/>
                </a:solidFill>
              </a:rPr>
              <a:t> (construir) </a:t>
            </a:r>
            <a:r>
              <a:rPr lang="es-CL" b="1" dirty="0" smtClean="0">
                <a:solidFill>
                  <a:srgbClr val="0F243E"/>
                </a:solidFill>
              </a:rPr>
              <a:t>objetos</a:t>
            </a:r>
            <a:r>
              <a:rPr lang="es-CL" dirty="0" smtClean="0">
                <a:solidFill>
                  <a:srgbClr val="0F243E"/>
                </a:solidFill>
              </a:rPr>
              <a:t> </a:t>
            </a:r>
            <a:r>
              <a:rPr lang="es-CL" b="1" dirty="0" smtClean="0">
                <a:solidFill>
                  <a:srgbClr val="0F243E"/>
                </a:solidFill>
              </a:rPr>
              <a:t>de una clase</a:t>
            </a:r>
            <a:r>
              <a:rPr lang="es-CL" dirty="0" smtClean="0">
                <a:solidFill>
                  <a:srgbClr val="0F243E"/>
                </a:solidFill>
              </a:rPr>
              <a:t>. En el ejemplo, si se quiere crear el objeto pizza1 de la clase Pizza, se escribe:</a:t>
            </a:r>
            <a:endParaRPr lang="es-CL" dirty="0" smtClean="0"/>
          </a:p>
          <a:p>
            <a:pPr marL="50800" lvl="0" indent="0" algn="l" rtl="0">
              <a:lnSpc>
                <a:spcPct val="90000"/>
              </a:lnSpc>
              <a:spcBef>
                <a:spcPts val="1000"/>
              </a:spcBef>
              <a:spcAft>
                <a:spcPts val="0"/>
              </a:spcAft>
              <a:buSzPts val="2800"/>
              <a:buNone/>
            </a:pPr>
            <a:r>
              <a:rPr lang="en-US" dirty="0">
                <a:solidFill>
                  <a:srgbClr val="0F243E"/>
                </a:solidFill>
              </a:rPr>
              <a:t>			</a:t>
            </a:r>
            <a:endParaRPr dirty="0"/>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r>
              <a:rPr lang="en-US" dirty="0">
                <a:solidFill>
                  <a:srgbClr val="0F243E"/>
                </a:solidFill>
              </a:rPr>
              <a:t>			</a:t>
            </a:r>
            <a:endParaRPr dirty="0"/>
          </a:p>
          <a:p>
            <a:pPr marL="50800" lvl="0" indent="0" algn="l" rtl="0">
              <a:lnSpc>
                <a:spcPct val="90000"/>
              </a:lnSpc>
              <a:spcBef>
                <a:spcPts val="1000"/>
              </a:spcBef>
              <a:spcAft>
                <a:spcPts val="0"/>
              </a:spcAft>
              <a:buSzPts val="2800"/>
              <a:buNone/>
            </a:pPr>
            <a:r>
              <a:rPr lang="en-US" dirty="0">
                <a:solidFill>
                  <a:srgbClr val="0F243E"/>
                </a:solidFill>
              </a:rPr>
              <a:t>			</a:t>
            </a:r>
            <a:r>
              <a:rPr lang="es-CL" dirty="0" smtClean="0">
                <a:solidFill>
                  <a:srgbClr val="0F243E"/>
                </a:solidFill>
              </a:rPr>
              <a:t>También se puede escribir en dos líneas:</a:t>
            </a:r>
            <a:endParaRPr lang="es-CL" dirty="0" smtClean="0"/>
          </a:p>
          <a:p>
            <a:pPr marL="50800" lvl="0" indent="0" algn="l" rtl="0">
              <a:lnSpc>
                <a:spcPct val="90000"/>
              </a:lnSpc>
              <a:spcBef>
                <a:spcPts val="1000"/>
              </a:spcBef>
              <a:spcAft>
                <a:spcPts val="0"/>
              </a:spcAft>
              <a:buSzPts val="2800"/>
              <a:buNone/>
            </a:pPr>
            <a:r>
              <a:rPr lang="en-US" dirty="0">
                <a:solidFill>
                  <a:srgbClr val="0F243E"/>
                </a:solidFill>
              </a:rPr>
              <a:t>			</a:t>
            </a:r>
            <a:r>
              <a:rPr lang="en-US" b="1" dirty="0">
                <a:solidFill>
                  <a:srgbClr val="0F243E"/>
                </a:solidFill>
                <a:latin typeface="Century Gothic"/>
                <a:ea typeface="Century Gothic"/>
                <a:cs typeface="Century Gothic"/>
                <a:sym typeface="Century Gothic"/>
              </a:rPr>
              <a:t> </a:t>
            </a:r>
            <a:r>
              <a:rPr lang="en-US" sz="1400" b="1" dirty="0">
                <a:solidFill>
                  <a:srgbClr val="0F243E"/>
                </a:solidFill>
                <a:latin typeface="Century Gothic"/>
                <a:ea typeface="Century Gothic"/>
                <a:cs typeface="Century Gothic"/>
                <a:sym typeface="Century Gothic"/>
              </a:rPr>
              <a:t>Pizza pizza1;</a:t>
            </a:r>
            <a:endParaRPr dirty="0"/>
          </a:p>
          <a:p>
            <a:pPr marL="50800" lvl="0" indent="0" algn="l" rtl="0">
              <a:lnSpc>
                <a:spcPct val="90000"/>
              </a:lnSpc>
              <a:spcBef>
                <a:spcPts val="1000"/>
              </a:spcBef>
              <a:spcAft>
                <a:spcPts val="0"/>
              </a:spcAft>
              <a:buSzPts val="2800"/>
              <a:buNone/>
            </a:pPr>
            <a:r>
              <a:rPr lang="en-US" sz="1400" b="1" dirty="0">
                <a:solidFill>
                  <a:srgbClr val="0F243E"/>
                </a:solidFill>
                <a:latin typeface="Century Gothic"/>
                <a:ea typeface="Century Gothic"/>
                <a:cs typeface="Century Gothic"/>
                <a:sym typeface="Century Gothic"/>
              </a:rPr>
              <a:t>			  pizza1 = new Pizza(“pepperoni”, ”</a:t>
            </a:r>
            <a:r>
              <a:rPr lang="en-US" sz="1400" b="1" dirty="0" err="1">
                <a:solidFill>
                  <a:srgbClr val="0F243E"/>
                </a:solidFill>
                <a:latin typeface="Century Gothic"/>
                <a:ea typeface="Century Gothic"/>
                <a:cs typeface="Century Gothic"/>
                <a:sym typeface="Century Gothic"/>
              </a:rPr>
              <a:t>grande</a:t>
            </a:r>
            <a:r>
              <a:rPr lang="en-US" sz="1400" b="1" dirty="0">
                <a:solidFill>
                  <a:srgbClr val="0F243E"/>
                </a:solidFill>
                <a:latin typeface="Century Gothic"/>
                <a:ea typeface="Century Gothic"/>
                <a:cs typeface="Century Gothic"/>
                <a:sym typeface="Century Gothic"/>
              </a:rPr>
              <a:t>”, “</a:t>
            </a:r>
            <a:r>
              <a:rPr lang="en-US" sz="1400" b="1" dirty="0" err="1">
                <a:solidFill>
                  <a:srgbClr val="0F243E"/>
                </a:solidFill>
                <a:latin typeface="Century Gothic"/>
                <a:ea typeface="Century Gothic"/>
                <a:cs typeface="Century Gothic"/>
                <a:sym typeface="Century Gothic"/>
              </a:rPr>
              <a:t>gruesa</a:t>
            </a:r>
            <a:r>
              <a:rPr lang="en-US" sz="1400" b="1" dirty="0">
                <a:solidFill>
                  <a:srgbClr val="0F243E"/>
                </a:solidFill>
                <a:latin typeface="Century Gothic"/>
                <a:ea typeface="Century Gothic"/>
                <a:cs typeface="Century Gothic"/>
                <a:sym typeface="Century Gothic"/>
              </a:rPr>
              <a:t>”);</a:t>
            </a:r>
            <a:endParaRPr dirty="0"/>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50800" lvl="0" indent="0" algn="l" rtl="0">
              <a:lnSpc>
                <a:spcPct val="90000"/>
              </a:lnSpc>
              <a:spcBef>
                <a:spcPts val="1000"/>
              </a:spcBef>
              <a:spcAft>
                <a:spcPts val="0"/>
              </a:spcAft>
              <a:buSzPts val="2800"/>
              <a:buNone/>
            </a:pPr>
            <a:endParaRPr dirty="0">
              <a:solidFill>
                <a:srgbClr val="0F243E"/>
              </a:solidFill>
            </a:endParaRPr>
          </a:p>
          <a:p>
            <a:pPr marL="2794000" lvl="6" indent="0" algn="l" rtl="0">
              <a:lnSpc>
                <a:spcPct val="90000"/>
              </a:lnSpc>
              <a:spcBef>
                <a:spcPts val="500"/>
              </a:spcBef>
              <a:spcAft>
                <a:spcPts val="0"/>
              </a:spcAft>
              <a:buSzPts val="1000"/>
              <a:buNone/>
            </a:pPr>
            <a:r>
              <a:rPr lang="en-US" sz="1400" b="1" dirty="0">
                <a:solidFill>
                  <a:srgbClr val="0F243E"/>
                </a:solidFill>
                <a:latin typeface="Century Gothic"/>
                <a:ea typeface="Century Gothic"/>
                <a:cs typeface="Century Gothic"/>
                <a:sym typeface="Century Gothic"/>
              </a:rPr>
              <a:t>	</a:t>
            </a: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a:p>
            <a:pPr marL="50800" lvl="0" indent="0" algn="l" rtl="0">
              <a:lnSpc>
                <a:spcPct val="90000"/>
              </a:lnSpc>
              <a:spcBef>
                <a:spcPts val="1000"/>
              </a:spcBef>
              <a:spcAft>
                <a:spcPts val="0"/>
              </a:spcAft>
              <a:buSzPts val="2800"/>
              <a:buNone/>
            </a:pPr>
            <a:endParaRPr dirty="0"/>
          </a:p>
        </p:txBody>
      </p:sp>
      <p:pic>
        <p:nvPicPr>
          <p:cNvPr id="404" name="Google Shape;404;p36"/>
          <p:cNvPicPr preferRelativeResize="0"/>
          <p:nvPr/>
        </p:nvPicPr>
        <p:blipFill rotWithShape="1">
          <a:blip r:embed="rId3">
            <a:alphaModFix/>
          </a:blip>
          <a:srcRect/>
          <a:stretch/>
        </p:blipFill>
        <p:spPr>
          <a:xfrm>
            <a:off x="979833" y="2978230"/>
            <a:ext cx="1485900" cy="1549400"/>
          </a:xfrm>
          <a:prstGeom prst="rect">
            <a:avLst/>
          </a:prstGeom>
          <a:noFill/>
          <a:ln>
            <a:noFill/>
          </a:ln>
        </p:spPr>
      </p:pic>
      <p:pic>
        <p:nvPicPr>
          <p:cNvPr id="405" name="Google Shape;405;p36"/>
          <p:cNvPicPr preferRelativeResize="0"/>
          <p:nvPr/>
        </p:nvPicPr>
        <p:blipFill rotWithShape="1">
          <a:blip r:embed="rId4">
            <a:alphaModFix/>
          </a:blip>
          <a:srcRect/>
          <a:stretch/>
        </p:blipFill>
        <p:spPr>
          <a:xfrm>
            <a:off x="738533" y="4527630"/>
            <a:ext cx="1968500" cy="1574800"/>
          </a:xfrm>
          <a:prstGeom prst="rect">
            <a:avLst/>
          </a:prstGeom>
          <a:noFill/>
          <a:ln>
            <a:noFill/>
          </a:ln>
        </p:spPr>
      </p:pic>
      <p:sp>
        <p:nvSpPr>
          <p:cNvPr id="406" name="Google Shape;406;p36"/>
          <p:cNvSpPr/>
          <p:nvPr/>
        </p:nvSpPr>
        <p:spPr>
          <a:xfrm>
            <a:off x="738533" y="2940882"/>
            <a:ext cx="1968500" cy="3377592"/>
          </a:xfrm>
          <a:custGeom>
            <a:avLst/>
            <a:gdLst/>
            <a:ahLst/>
            <a:cxnLst/>
            <a:rect l="l" t="t" r="r" b="b"/>
            <a:pathLst>
              <a:path w="1968500" h="3377592" extrusionOk="0">
                <a:moveTo>
                  <a:pt x="0" y="0"/>
                </a:moveTo>
                <a:cubicBezTo>
                  <a:pt x="167534" y="-19194"/>
                  <a:pt x="274838" y="44195"/>
                  <a:pt x="472440" y="0"/>
                </a:cubicBezTo>
                <a:cubicBezTo>
                  <a:pt x="670042" y="-44195"/>
                  <a:pt x="794126" y="44089"/>
                  <a:pt x="905510" y="0"/>
                </a:cubicBezTo>
                <a:cubicBezTo>
                  <a:pt x="1016894" y="-44089"/>
                  <a:pt x="1171458" y="46738"/>
                  <a:pt x="1437005" y="0"/>
                </a:cubicBezTo>
                <a:cubicBezTo>
                  <a:pt x="1702553" y="-46738"/>
                  <a:pt x="1861905" y="38653"/>
                  <a:pt x="1968500" y="0"/>
                </a:cubicBezTo>
                <a:cubicBezTo>
                  <a:pt x="1997584" y="258754"/>
                  <a:pt x="1951673" y="413990"/>
                  <a:pt x="1968500" y="529156"/>
                </a:cubicBezTo>
                <a:cubicBezTo>
                  <a:pt x="1985327" y="644322"/>
                  <a:pt x="1944809" y="859724"/>
                  <a:pt x="1968500" y="1024536"/>
                </a:cubicBezTo>
                <a:cubicBezTo>
                  <a:pt x="1992191" y="1189348"/>
                  <a:pt x="1933034" y="1406987"/>
                  <a:pt x="1968500" y="1587468"/>
                </a:cubicBezTo>
                <a:cubicBezTo>
                  <a:pt x="2003966" y="1767949"/>
                  <a:pt x="1927487" y="1874516"/>
                  <a:pt x="1968500" y="2150400"/>
                </a:cubicBezTo>
                <a:cubicBezTo>
                  <a:pt x="2009513" y="2426284"/>
                  <a:pt x="1942815" y="2436144"/>
                  <a:pt x="1968500" y="2645780"/>
                </a:cubicBezTo>
                <a:cubicBezTo>
                  <a:pt x="1994185" y="2855416"/>
                  <a:pt x="1909547" y="3193486"/>
                  <a:pt x="1968500" y="3377592"/>
                </a:cubicBezTo>
                <a:cubicBezTo>
                  <a:pt x="1723054" y="3425316"/>
                  <a:pt x="1577638" y="3335353"/>
                  <a:pt x="1476375" y="3377592"/>
                </a:cubicBezTo>
                <a:cubicBezTo>
                  <a:pt x="1375112" y="3419831"/>
                  <a:pt x="1161022" y="3355718"/>
                  <a:pt x="1003935" y="3377592"/>
                </a:cubicBezTo>
                <a:cubicBezTo>
                  <a:pt x="846848" y="3399466"/>
                  <a:pt x="654897" y="3371486"/>
                  <a:pt x="472440" y="3377592"/>
                </a:cubicBezTo>
                <a:cubicBezTo>
                  <a:pt x="289984" y="3383698"/>
                  <a:pt x="187137" y="3334044"/>
                  <a:pt x="0" y="3377592"/>
                </a:cubicBezTo>
                <a:cubicBezTo>
                  <a:pt x="-7535" y="3197846"/>
                  <a:pt x="53140" y="2991873"/>
                  <a:pt x="0" y="2882212"/>
                </a:cubicBezTo>
                <a:cubicBezTo>
                  <a:pt x="-53140" y="2772551"/>
                  <a:pt x="650" y="2446003"/>
                  <a:pt x="0" y="2319280"/>
                </a:cubicBezTo>
                <a:cubicBezTo>
                  <a:pt x="-650" y="2192557"/>
                  <a:pt x="48298" y="2010122"/>
                  <a:pt x="0" y="1790124"/>
                </a:cubicBezTo>
                <a:cubicBezTo>
                  <a:pt x="-48298" y="1570126"/>
                  <a:pt x="6224" y="1497517"/>
                  <a:pt x="0" y="1328520"/>
                </a:cubicBezTo>
                <a:cubicBezTo>
                  <a:pt x="-6224" y="1159523"/>
                  <a:pt x="46390" y="1044496"/>
                  <a:pt x="0" y="833139"/>
                </a:cubicBezTo>
                <a:cubicBezTo>
                  <a:pt x="-46390" y="621782"/>
                  <a:pt x="18775" y="256373"/>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407" name="Google Shape;407;p36"/>
          <p:cNvPicPr preferRelativeResize="0"/>
          <p:nvPr/>
        </p:nvPicPr>
        <p:blipFill rotWithShape="1">
          <a:blip r:embed="rId5">
            <a:alphaModFix/>
          </a:blip>
          <a:srcRect/>
          <a:stretch/>
        </p:blipFill>
        <p:spPr>
          <a:xfrm>
            <a:off x="3349723" y="2796576"/>
            <a:ext cx="5092700" cy="2349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7"/>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13" name="Google Shape;413;p37"/>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4" name="Google Shape;414;p37"/>
          <p:cNvSpPr txBox="1">
            <a:spLocks noGrp="1"/>
          </p:cNvSpPr>
          <p:nvPr>
            <p:ph type="body" idx="1"/>
          </p:nvPr>
        </p:nvSpPr>
        <p:spPr>
          <a:xfrm>
            <a:off x="283815" y="1060309"/>
            <a:ext cx="8555700" cy="4611621"/>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a:solidFill>
                  <a:srgbClr val="0F243E"/>
                </a:solidFill>
              </a:rPr>
              <a:t>El operador </a:t>
            </a:r>
            <a:r>
              <a:rPr lang="en-US" b="1">
                <a:solidFill>
                  <a:srgbClr val="0F243E"/>
                </a:solidFill>
              </a:rPr>
              <a:t>new</a:t>
            </a:r>
            <a:r>
              <a:rPr lang="en-US">
                <a:solidFill>
                  <a:srgbClr val="0F243E"/>
                </a:solidFill>
              </a:rPr>
              <a:t> es el que crea el objeto de forma automática ejecutando el método constructor que se define en la clase Pizza. Existen dos tipos:</a:t>
            </a:r>
            <a:endParaRPr/>
          </a:p>
          <a:p>
            <a:pPr marL="2286000" lvl="4" indent="-317500" algn="l" rtl="0">
              <a:lnSpc>
                <a:spcPct val="90000"/>
              </a:lnSpc>
              <a:spcBef>
                <a:spcPts val="500"/>
              </a:spcBef>
              <a:spcAft>
                <a:spcPts val="0"/>
              </a:spcAft>
              <a:buClr>
                <a:schemeClr val="accent2"/>
              </a:buClr>
              <a:buSzPts val="1400"/>
              <a:buFont typeface="Arial"/>
              <a:buChar char="➤"/>
            </a:pPr>
            <a:r>
              <a:rPr lang="en-US" sz="2400">
                <a:solidFill>
                  <a:srgbClr val="0F243E"/>
                </a:solidFill>
                <a:latin typeface="Calibri"/>
                <a:ea typeface="Calibri"/>
                <a:cs typeface="Calibri"/>
                <a:sym typeface="Calibri"/>
              </a:rPr>
              <a:t>Con parámetros </a:t>
            </a:r>
            <a:endParaRPr/>
          </a:p>
          <a:p>
            <a:pPr marL="2286000" lvl="4" indent="-317500" algn="l" rtl="0">
              <a:lnSpc>
                <a:spcPct val="90000"/>
              </a:lnSpc>
              <a:spcBef>
                <a:spcPts val="500"/>
              </a:spcBef>
              <a:spcAft>
                <a:spcPts val="0"/>
              </a:spcAft>
              <a:buClr>
                <a:srgbClr val="7030A0"/>
              </a:buClr>
              <a:buSzPts val="1400"/>
              <a:buFont typeface="Arial"/>
              <a:buChar char="➤"/>
            </a:pPr>
            <a:r>
              <a:rPr lang="en-US" sz="2400">
                <a:solidFill>
                  <a:srgbClr val="0F243E"/>
                </a:solidFill>
                <a:latin typeface="Calibri"/>
                <a:ea typeface="Calibri"/>
                <a:cs typeface="Calibri"/>
                <a:sym typeface="Calibri"/>
              </a:rPr>
              <a:t>Sin parámetros	</a:t>
            </a:r>
            <a:r>
              <a:rPr lang="en-US">
                <a:solidFill>
                  <a:srgbClr val="0F243E"/>
                </a:solidFill>
              </a:rPr>
              <a:t>	</a:t>
            </a:r>
            <a:endParaRPr/>
          </a:p>
          <a:p>
            <a:pPr marL="1968500" lvl="4" indent="0" algn="just" rtl="0">
              <a:lnSpc>
                <a:spcPct val="90000"/>
              </a:lnSpc>
              <a:spcBef>
                <a:spcPts val="500"/>
              </a:spcBef>
              <a:spcAft>
                <a:spcPts val="0"/>
              </a:spcAft>
              <a:buClr>
                <a:srgbClr val="7030A0"/>
              </a:buClr>
              <a:buSzPts val="1400"/>
              <a:buNone/>
            </a:pPr>
            <a:endParaRPr>
              <a:solidFill>
                <a:srgbClr val="0F243E"/>
              </a:solidFill>
            </a:endParaRPr>
          </a:p>
          <a:p>
            <a:pPr marL="50800" lvl="0" indent="0" algn="just" rtl="0">
              <a:lnSpc>
                <a:spcPct val="90000"/>
              </a:lnSpc>
              <a:spcBef>
                <a:spcPts val="1000"/>
              </a:spcBef>
              <a:spcAft>
                <a:spcPts val="0"/>
              </a:spcAft>
              <a:buSzPts val="2800"/>
              <a:buNone/>
            </a:pPr>
            <a:r>
              <a:rPr lang="en-US">
                <a:solidFill>
                  <a:srgbClr val="0F243E"/>
                </a:solidFill>
              </a:rPr>
              <a:t>La llamada del método del ejemplo, es al constructor con parámetros (3).</a:t>
            </a:r>
            <a:endParaRPr sz="2000">
              <a:solidFill>
                <a:srgbClr val="0F243E"/>
              </a:solidFill>
            </a:endParaRPr>
          </a:p>
          <a:p>
            <a:pPr marL="50800" lvl="0" indent="0" algn="l" rtl="0">
              <a:lnSpc>
                <a:spcPct val="90000"/>
              </a:lnSpc>
              <a:spcBef>
                <a:spcPts val="1000"/>
              </a:spcBef>
              <a:spcAft>
                <a:spcPts val="0"/>
              </a:spcAft>
              <a:buSzPts val="2800"/>
              <a:buNone/>
            </a:pPr>
            <a:r>
              <a:rPr lang="en-US">
                <a:solidFill>
                  <a:srgbClr val="0F243E"/>
                </a:solidFill>
              </a:rPr>
              <a:t>La llamada al constructor sin parámetros sería:</a:t>
            </a:r>
            <a:endParaRPr/>
          </a:p>
          <a:p>
            <a:pPr marL="50800" lvl="0" indent="0" algn="just" rtl="0">
              <a:lnSpc>
                <a:spcPct val="90000"/>
              </a:lnSpc>
              <a:spcBef>
                <a:spcPts val="1000"/>
              </a:spcBef>
              <a:spcAft>
                <a:spcPts val="0"/>
              </a:spcAft>
              <a:buSzPts val="2800"/>
              <a:buNone/>
            </a:pPr>
            <a:r>
              <a:rPr lang="en-US">
                <a:solidFill>
                  <a:srgbClr val="0F243E"/>
                </a:solidFill>
              </a:rPr>
              <a:t>		   </a:t>
            </a:r>
            <a:r>
              <a:rPr lang="en-US" sz="1400" b="1">
                <a:solidFill>
                  <a:srgbClr val="0F243E"/>
                </a:solidFill>
                <a:latin typeface="Century Gothic"/>
                <a:ea typeface="Century Gothic"/>
                <a:cs typeface="Century Gothic"/>
                <a:sym typeface="Century Gothic"/>
              </a:rPr>
              <a:t>Pizza pizza1 = new Pizza();</a:t>
            </a:r>
            <a:r>
              <a:rPr lang="en-US">
                <a:solidFill>
                  <a:srgbClr val="0F243E"/>
                </a:solidFill>
              </a:rPr>
              <a:t>	</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sz="1200">
              <a:solidFill>
                <a:srgbClr val="0F243E"/>
              </a:solidFill>
            </a:endParaRPr>
          </a:p>
          <a:p>
            <a:pPr marL="50800" lvl="0" indent="0" algn="just" rtl="0">
              <a:lnSpc>
                <a:spcPct val="90000"/>
              </a:lnSpc>
              <a:spcBef>
                <a:spcPts val="1000"/>
              </a:spcBef>
              <a:spcAft>
                <a:spcPts val="0"/>
              </a:spcAft>
              <a:buSzPts val="2800"/>
              <a:buNone/>
            </a:pPr>
            <a:r>
              <a:rPr lang="en-US">
                <a:solidFill>
                  <a:srgbClr val="0F243E"/>
                </a:solidFill>
              </a:rPr>
              <a:t>Ya sea el </a:t>
            </a:r>
            <a:r>
              <a:rPr lang="en-US" b="1">
                <a:solidFill>
                  <a:srgbClr val="0F243E"/>
                </a:solidFill>
              </a:rPr>
              <a:t>constructor con o sin parámetros</a:t>
            </a:r>
            <a:r>
              <a:rPr lang="en-US">
                <a:solidFill>
                  <a:srgbClr val="0F243E"/>
                </a:solidFill>
              </a:rPr>
              <a:t>, su fin es inicializar los objetos. Su </a:t>
            </a:r>
            <a:r>
              <a:rPr lang="en-US" b="1">
                <a:solidFill>
                  <a:srgbClr val="0F243E"/>
                </a:solidFill>
              </a:rPr>
              <a:t>nombre</a:t>
            </a:r>
            <a:r>
              <a:rPr lang="en-US">
                <a:solidFill>
                  <a:srgbClr val="0F243E"/>
                </a:solidFill>
              </a:rPr>
              <a:t> siempre es el </a:t>
            </a:r>
            <a:r>
              <a:rPr lang="en-US" b="1">
                <a:solidFill>
                  <a:srgbClr val="0F243E"/>
                </a:solidFill>
              </a:rPr>
              <a:t>mismo nombre de la clase</a:t>
            </a:r>
            <a:r>
              <a:rPr lang="en-US">
                <a:solidFill>
                  <a:srgbClr val="0F243E"/>
                </a:solidFill>
              </a:rPr>
              <a:t>.</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cxnSp>
        <p:nvCxnSpPr>
          <p:cNvPr id="415" name="Google Shape;415;p37"/>
          <p:cNvCxnSpPr/>
          <p:nvPr/>
        </p:nvCxnSpPr>
        <p:spPr>
          <a:xfrm>
            <a:off x="4561665" y="5001764"/>
            <a:ext cx="0" cy="278364"/>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7647"/>
              </a:srgbClr>
            </a:outerShdw>
          </a:effectLst>
        </p:spPr>
      </p:cxnSp>
      <p:sp>
        <p:nvSpPr>
          <p:cNvPr id="416" name="Google Shape;416;p37"/>
          <p:cNvSpPr/>
          <p:nvPr/>
        </p:nvSpPr>
        <p:spPr>
          <a:xfrm>
            <a:off x="3780525" y="5202029"/>
            <a:ext cx="1838397" cy="388927"/>
          </a:xfrm>
          <a:custGeom>
            <a:avLst/>
            <a:gdLst/>
            <a:ahLst/>
            <a:cxnLst/>
            <a:rect l="l" t="t" r="r" b="b"/>
            <a:pathLst>
              <a:path w="1838397" h="388927" extrusionOk="0">
                <a:moveTo>
                  <a:pt x="0" y="0"/>
                </a:moveTo>
                <a:cubicBezTo>
                  <a:pt x="159685" y="-12899"/>
                  <a:pt x="266017" y="46507"/>
                  <a:pt x="441215" y="0"/>
                </a:cubicBezTo>
                <a:cubicBezTo>
                  <a:pt x="616414" y="-46507"/>
                  <a:pt x="679130" y="9101"/>
                  <a:pt x="845663" y="0"/>
                </a:cubicBezTo>
                <a:cubicBezTo>
                  <a:pt x="1012196" y="-9101"/>
                  <a:pt x="1152050" y="48397"/>
                  <a:pt x="1342030" y="0"/>
                </a:cubicBezTo>
                <a:cubicBezTo>
                  <a:pt x="1532010" y="-48397"/>
                  <a:pt x="1621299" y="27850"/>
                  <a:pt x="1838397" y="0"/>
                </a:cubicBezTo>
                <a:cubicBezTo>
                  <a:pt x="1847767" y="163143"/>
                  <a:pt x="1809403" y="264749"/>
                  <a:pt x="1838397" y="388927"/>
                </a:cubicBezTo>
                <a:cubicBezTo>
                  <a:pt x="1684763" y="416076"/>
                  <a:pt x="1579418" y="379048"/>
                  <a:pt x="1415566" y="388927"/>
                </a:cubicBezTo>
                <a:cubicBezTo>
                  <a:pt x="1251714" y="398806"/>
                  <a:pt x="1093145" y="354663"/>
                  <a:pt x="992734" y="388927"/>
                </a:cubicBezTo>
                <a:cubicBezTo>
                  <a:pt x="892323" y="423191"/>
                  <a:pt x="606898" y="375032"/>
                  <a:pt x="496367" y="388927"/>
                </a:cubicBezTo>
                <a:cubicBezTo>
                  <a:pt x="385836" y="402822"/>
                  <a:pt x="203567" y="357727"/>
                  <a:pt x="0" y="388927"/>
                </a:cubicBezTo>
                <a:cubicBezTo>
                  <a:pt x="-25463" y="214429"/>
                  <a:pt x="32389" y="166293"/>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Century Gothic"/>
                <a:ea typeface="Century Gothic"/>
                <a:cs typeface="Century Gothic"/>
                <a:sym typeface="Century Gothic"/>
              </a:rPr>
              <a:t>sin parámetros</a:t>
            </a:r>
            <a:endParaRPr/>
          </a:p>
          <a:p>
            <a:pPr marL="0" marR="0" lvl="0" indent="0" algn="ctr" rtl="0">
              <a:lnSpc>
                <a:spcPct val="100000"/>
              </a:lnSpc>
              <a:spcBef>
                <a:spcPts val="0"/>
              </a:spcBef>
              <a:spcAft>
                <a:spcPts val="0"/>
              </a:spcAft>
              <a:buNone/>
            </a:pPr>
            <a:endParaRPr sz="16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6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600" b="0" i="0" u="none" strike="noStrike" cap="none">
              <a:solidFill>
                <a:srgbClr val="000000"/>
              </a:solidFill>
              <a:latin typeface="Century Gothic"/>
              <a:ea typeface="Century Gothic"/>
              <a:cs typeface="Century Gothic"/>
              <a:sym typeface="Century Gothic"/>
            </a:endParaRPr>
          </a:p>
        </p:txBody>
      </p:sp>
      <p:pic>
        <p:nvPicPr>
          <p:cNvPr id="417" name="Google Shape;417;p37"/>
          <p:cNvPicPr preferRelativeResize="0"/>
          <p:nvPr/>
        </p:nvPicPr>
        <p:blipFill rotWithShape="1">
          <a:blip r:embed="rId3">
            <a:alphaModFix/>
          </a:blip>
          <a:srcRect/>
          <a:stretch/>
        </p:blipFill>
        <p:spPr>
          <a:xfrm>
            <a:off x="6441483" y="3917680"/>
            <a:ext cx="2101198" cy="1362448"/>
          </a:xfrm>
          <a:prstGeom prst="rect">
            <a:avLst/>
          </a:prstGeom>
          <a:noFill/>
          <a:ln w="9525" cap="flat" cmpd="sng">
            <a:solidFill>
              <a:srgbClr val="92D05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¿Qué Aprenderemos?</a:t>
            </a:r>
            <a:endParaRPr/>
          </a:p>
        </p:txBody>
      </p:sp>
      <p:sp>
        <p:nvSpPr>
          <p:cNvPr id="108" name="Google Shape;108;p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457200" marR="0" lvl="0" indent="-406400" algn="l" rtl="0">
              <a:lnSpc>
                <a:spcPct val="90000"/>
              </a:lnSpc>
              <a:spcBef>
                <a:spcPts val="1000"/>
              </a:spcBef>
              <a:spcAft>
                <a:spcPts val="0"/>
              </a:spcAft>
              <a:buClr>
                <a:srgbClr val="DE3075"/>
              </a:buClr>
              <a:buSzPts val="2800"/>
              <a:buFont typeface="Franklin Gothic"/>
              <a:buChar char="»"/>
            </a:pPr>
            <a:r>
              <a:rPr lang="en-US">
                <a:solidFill>
                  <a:schemeClr val="dk1"/>
                </a:solidFill>
                <a:latin typeface="Calibri"/>
                <a:ea typeface="Calibri"/>
                <a:cs typeface="Calibri"/>
                <a:sym typeface="Calibri"/>
              </a:rPr>
              <a:t>Conocer el Entorno de Desarrollo.</a:t>
            </a:r>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chemeClr val="dk1"/>
                </a:solidFill>
                <a:latin typeface="Calibri"/>
                <a:ea typeface="Calibri"/>
                <a:cs typeface="Calibri"/>
                <a:sym typeface="Calibri"/>
              </a:rPr>
              <a:t>Reconocer el Lenguaje de Programación Java.</a:t>
            </a:r>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chemeClr val="dk1"/>
                </a:solidFill>
                <a:latin typeface="Calibri"/>
                <a:ea typeface="Calibri"/>
                <a:cs typeface="Calibri"/>
                <a:sym typeface="Calibri"/>
              </a:rPr>
              <a:t>Diferenciar los Tipos de Datos.</a:t>
            </a:r>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chemeClr val="dk1"/>
                </a:solidFill>
                <a:latin typeface="Calibri"/>
                <a:ea typeface="Calibri"/>
                <a:cs typeface="Calibri"/>
                <a:sym typeface="Calibri"/>
              </a:rPr>
              <a:t>Utilizar Operadores Lógicos.</a:t>
            </a:r>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chemeClr val="dk1"/>
                </a:solidFill>
                <a:latin typeface="Calibri"/>
                <a:ea typeface="Calibri"/>
                <a:cs typeface="Calibri"/>
                <a:sym typeface="Calibri"/>
              </a:rPr>
              <a:t>Crear Clases y Objetos</a:t>
            </a:r>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chemeClr val="dk1"/>
                </a:solidFill>
                <a:latin typeface="Calibri"/>
                <a:ea typeface="Calibri"/>
                <a:cs typeface="Calibri"/>
                <a:sym typeface="Calibri"/>
              </a:rPr>
              <a:t>Definir atributos y métodos.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8"/>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23" name="Google Shape;423;p38"/>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24" name="Google Shape;424;p38"/>
          <p:cNvSpPr txBox="1">
            <a:spLocks noGrp="1"/>
          </p:cNvSpPr>
          <p:nvPr>
            <p:ph type="body" idx="1"/>
          </p:nvPr>
        </p:nvSpPr>
        <p:spPr>
          <a:xfrm>
            <a:off x="283825" y="917425"/>
            <a:ext cx="8555700" cy="53643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a:solidFill>
                  <a:srgbClr val="0F243E"/>
                </a:solidFill>
              </a:rPr>
              <a:t>Veamos los siguientes ejemplos, de invocaciones (llamadas) a los constructores:</a:t>
            </a:r>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rgbClr val="0F243E"/>
                </a:solidFill>
              </a:rPr>
              <a:t>Con parámetros:</a:t>
            </a:r>
            <a:endParaRPr/>
          </a:p>
          <a:p>
            <a:pPr marL="1028700" lvl="2" indent="0" algn="l" rtl="0">
              <a:lnSpc>
                <a:spcPct val="90000"/>
              </a:lnSpc>
              <a:spcBef>
                <a:spcPts val="500"/>
              </a:spcBef>
              <a:spcAft>
                <a:spcPts val="0"/>
              </a:spcAft>
              <a:buSzPts val="1800"/>
              <a:buNone/>
            </a:pPr>
            <a:r>
              <a:rPr lang="en-US" b="1">
                <a:solidFill>
                  <a:srgbClr val="0F243E"/>
                </a:solidFill>
                <a:latin typeface="Century Gothic"/>
                <a:ea typeface="Century Gothic"/>
                <a:cs typeface="Century Gothic"/>
                <a:sym typeface="Century Gothic"/>
              </a:rPr>
              <a:t>Pizza pizza1 = new Pizza(“pepperoni”, ”grande”, “gruesa”);</a:t>
            </a:r>
            <a:endParaRPr/>
          </a:p>
          <a:p>
            <a:pPr marL="496888" lvl="2" indent="0" algn="l" rtl="0">
              <a:lnSpc>
                <a:spcPct val="90000"/>
              </a:lnSpc>
              <a:spcBef>
                <a:spcPts val="500"/>
              </a:spcBef>
              <a:spcAft>
                <a:spcPts val="0"/>
              </a:spcAft>
              <a:buSzPts val="1800"/>
              <a:buNone/>
            </a:pPr>
            <a:endParaRPr sz="2400">
              <a:solidFill>
                <a:srgbClr val="0F243E"/>
              </a:solidFill>
              <a:latin typeface="Calibri"/>
              <a:ea typeface="Calibri"/>
              <a:cs typeface="Calibri"/>
              <a:sym typeface="Calibri"/>
            </a:endParaRPr>
          </a:p>
          <a:p>
            <a:pPr marL="496888" lvl="2" indent="0" algn="l" rtl="0">
              <a:lnSpc>
                <a:spcPct val="90000"/>
              </a:lnSpc>
              <a:spcBef>
                <a:spcPts val="500"/>
              </a:spcBef>
              <a:spcAft>
                <a:spcPts val="0"/>
              </a:spcAft>
              <a:buSzPts val="1800"/>
              <a:buNone/>
            </a:pPr>
            <a:r>
              <a:rPr lang="en-US" sz="2400">
                <a:solidFill>
                  <a:srgbClr val="0F243E"/>
                </a:solidFill>
                <a:latin typeface="Calibri"/>
                <a:ea typeface="Calibri"/>
                <a:cs typeface="Calibri"/>
                <a:sym typeface="Calibri"/>
              </a:rPr>
              <a:t>Los atributos se inicializan:</a:t>
            </a:r>
            <a:endParaRPr/>
          </a:p>
          <a:p>
            <a:pPr marL="496888" lvl="2" indent="0" algn="l" rtl="0">
              <a:lnSpc>
                <a:spcPct val="90000"/>
              </a:lnSpc>
              <a:spcBef>
                <a:spcPts val="500"/>
              </a:spcBef>
              <a:spcAft>
                <a:spcPts val="0"/>
              </a:spcAft>
              <a:buSzPts val="1800"/>
              <a:buNone/>
            </a:pPr>
            <a:r>
              <a:rPr lang="en-US" sz="2400">
                <a:solidFill>
                  <a:srgbClr val="0F243E"/>
                </a:solidFill>
                <a:latin typeface="Calibri"/>
                <a:ea typeface="Calibri"/>
                <a:cs typeface="Calibri"/>
                <a:sym typeface="Calibri"/>
              </a:rPr>
              <a:t>		</a:t>
            </a:r>
            <a:r>
              <a:rPr lang="en-US" b="1">
                <a:solidFill>
                  <a:srgbClr val="0F243E"/>
                </a:solidFill>
                <a:latin typeface="Century Gothic"/>
                <a:ea typeface="Century Gothic"/>
                <a:cs typeface="Century Gothic"/>
                <a:sym typeface="Century Gothic"/>
              </a:rPr>
              <a:t>nombre = “pepperoni”</a:t>
            </a:r>
            <a:endParaRPr/>
          </a:p>
          <a:p>
            <a:pPr marL="496888" lvl="2" indent="0" algn="l" rtl="0">
              <a:lnSpc>
                <a:spcPct val="90000"/>
              </a:lnSpc>
              <a:spcBef>
                <a:spcPts val="500"/>
              </a:spcBef>
              <a:spcAft>
                <a:spcPts val="0"/>
              </a:spcAft>
              <a:buSzPts val="1800"/>
              <a:buNone/>
            </a:pPr>
            <a:r>
              <a:rPr lang="en-US" b="1">
                <a:solidFill>
                  <a:srgbClr val="0F243E"/>
                </a:solidFill>
                <a:latin typeface="Century Gothic"/>
                <a:ea typeface="Century Gothic"/>
                <a:cs typeface="Century Gothic"/>
                <a:sym typeface="Century Gothic"/>
              </a:rPr>
              <a:t>		tamano = “grande”</a:t>
            </a:r>
            <a:endParaRPr/>
          </a:p>
          <a:p>
            <a:pPr marL="496888" lvl="2" indent="0" algn="l" rtl="0">
              <a:lnSpc>
                <a:spcPct val="90000"/>
              </a:lnSpc>
              <a:spcBef>
                <a:spcPts val="500"/>
              </a:spcBef>
              <a:spcAft>
                <a:spcPts val="0"/>
              </a:spcAft>
              <a:buSzPts val="1800"/>
              <a:buNone/>
            </a:pPr>
            <a:r>
              <a:rPr lang="en-US" b="1">
                <a:solidFill>
                  <a:srgbClr val="0F243E"/>
                </a:solidFill>
                <a:latin typeface="Century Gothic"/>
                <a:ea typeface="Century Gothic"/>
                <a:cs typeface="Century Gothic"/>
                <a:sym typeface="Century Gothic"/>
              </a:rPr>
              <a:t>		masa = “gruesa”</a:t>
            </a:r>
            <a:endParaRPr>
              <a:solidFill>
                <a:srgbClr val="0F243E"/>
              </a:solidFill>
            </a:endParaRPr>
          </a:p>
          <a:p>
            <a:pPr marL="457200" marR="0" lvl="0" indent="-406400" algn="l" rtl="0">
              <a:lnSpc>
                <a:spcPct val="90000"/>
              </a:lnSpc>
              <a:spcBef>
                <a:spcPts val="1000"/>
              </a:spcBef>
              <a:spcAft>
                <a:spcPts val="0"/>
              </a:spcAft>
              <a:buClr>
                <a:srgbClr val="DE3075"/>
              </a:buClr>
              <a:buSzPts val="2800"/>
              <a:buFont typeface="Franklin Gothic"/>
              <a:buChar char="»"/>
            </a:pPr>
            <a:r>
              <a:rPr lang="en-US">
                <a:solidFill>
                  <a:srgbClr val="0F243E"/>
                </a:solidFill>
              </a:rPr>
              <a:t>Sin parámetros:</a:t>
            </a:r>
            <a:endParaRPr sz="1400">
              <a:solidFill>
                <a:srgbClr val="0F243E"/>
              </a:solidFill>
              <a:latin typeface="Franklin Gothic"/>
              <a:ea typeface="Franklin Gothic"/>
              <a:cs typeface="Franklin Gothic"/>
              <a:sym typeface="Franklin Gothic"/>
            </a:endParaRPr>
          </a:p>
          <a:p>
            <a:pPr marL="50800" lvl="0" indent="0" algn="l" rtl="0">
              <a:lnSpc>
                <a:spcPct val="90000"/>
              </a:lnSpc>
              <a:spcBef>
                <a:spcPts val="1000"/>
              </a:spcBef>
              <a:spcAft>
                <a:spcPts val="0"/>
              </a:spcAft>
              <a:buSzPts val="2800"/>
              <a:buNone/>
            </a:pPr>
            <a:r>
              <a:rPr lang="en-US" sz="1400" b="1">
                <a:solidFill>
                  <a:srgbClr val="0F243E"/>
                </a:solidFill>
                <a:latin typeface="Franklin Gothic"/>
                <a:ea typeface="Franklin Gothic"/>
                <a:cs typeface="Franklin Gothic"/>
                <a:sym typeface="Franklin Gothic"/>
              </a:rPr>
              <a:t>		</a:t>
            </a:r>
            <a:r>
              <a:rPr lang="en-US" sz="1800" b="1">
                <a:solidFill>
                  <a:srgbClr val="0F243E"/>
                </a:solidFill>
                <a:latin typeface="Century Gothic"/>
                <a:ea typeface="Century Gothic"/>
                <a:cs typeface="Century Gothic"/>
                <a:sym typeface="Century Gothic"/>
              </a:rPr>
              <a:t>Pizza pizza1 = new Pizza();</a:t>
            </a:r>
            <a:endParaRPr/>
          </a:p>
          <a:p>
            <a:pPr marL="0" lvl="1" indent="0" algn="l" rtl="0">
              <a:lnSpc>
                <a:spcPct val="90000"/>
              </a:lnSpc>
              <a:spcBef>
                <a:spcPts val="500"/>
              </a:spcBef>
              <a:spcAft>
                <a:spcPts val="0"/>
              </a:spcAft>
              <a:buSzPts val="2400"/>
              <a:buNone/>
            </a:pPr>
            <a:r>
              <a:rPr lang="en-US" sz="1800" b="1">
                <a:solidFill>
                  <a:srgbClr val="0F243E"/>
                </a:solidFill>
                <a:latin typeface="Century Gothic"/>
                <a:ea typeface="Century Gothic"/>
                <a:cs typeface="Century Gothic"/>
                <a:sym typeface="Century Gothic"/>
              </a:rPr>
              <a:t>       </a:t>
            </a:r>
            <a:r>
              <a:rPr lang="en-US" sz="2400">
                <a:solidFill>
                  <a:srgbClr val="0F243E"/>
                </a:solidFill>
                <a:latin typeface="Calibri"/>
                <a:ea typeface="Calibri"/>
                <a:cs typeface="Calibri"/>
                <a:sym typeface="Calibri"/>
              </a:rPr>
              <a:t>Los atributos se inicializan:</a:t>
            </a:r>
            <a:endParaRPr/>
          </a:p>
          <a:p>
            <a:pPr marL="496888" lvl="2" indent="0" algn="l" rtl="0">
              <a:lnSpc>
                <a:spcPct val="90000"/>
              </a:lnSpc>
              <a:spcBef>
                <a:spcPts val="500"/>
              </a:spcBef>
              <a:spcAft>
                <a:spcPts val="0"/>
              </a:spcAft>
              <a:buSzPts val="1800"/>
              <a:buNone/>
            </a:pPr>
            <a:r>
              <a:rPr lang="en-US" sz="1800" b="1">
                <a:solidFill>
                  <a:srgbClr val="0F243E"/>
                </a:solidFill>
                <a:latin typeface="Century Gothic"/>
                <a:ea typeface="Century Gothic"/>
                <a:cs typeface="Century Gothic"/>
                <a:sym typeface="Century Gothic"/>
              </a:rPr>
              <a:t>		</a:t>
            </a:r>
            <a:r>
              <a:rPr lang="en-US" b="1">
                <a:solidFill>
                  <a:srgbClr val="0F243E"/>
                </a:solidFill>
                <a:latin typeface="Century Gothic"/>
                <a:ea typeface="Century Gothic"/>
                <a:cs typeface="Century Gothic"/>
                <a:sym typeface="Century Gothic"/>
              </a:rPr>
              <a:t>nombre = null</a:t>
            </a:r>
            <a:endParaRPr/>
          </a:p>
          <a:p>
            <a:pPr marL="496888" lvl="2" indent="0" algn="l" rtl="0">
              <a:lnSpc>
                <a:spcPct val="90000"/>
              </a:lnSpc>
              <a:spcBef>
                <a:spcPts val="500"/>
              </a:spcBef>
              <a:spcAft>
                <a:spcPts val="0"/>
              </a:spcAft>
              <a:buSzPts val="1800"/>
              <a:buNone/>
            </a:pPr>
            <a:r>
              <a:rPr lang="en-US" b="1">
                <a:solidFill>
                  <a:srgbClr val="0F243E"/>
                </a:solidFill>
                <a:latin typeface="Century Gothic"/>
                <a:ea typeface="Century Gothic"/>
                <a:cs typeface="Century Gothic"/>
                <a:sym typeface="Century Gothic"/>
              </a:rPr>
              <a:t>		tamano = null</a:t>
            </a:r>
            <a:endParaRPr/>
          </a:p>
          <a:p>
            <a:pPr marL="496888" lvl="2" indent="0" algn="l" rtl="0">
              <a:lnSpc>
                <a:spcPct val="90000"/>
              </a:lnSpc>
              <a:spcBef>
                <a:spcPts val="500"/>
              </a:spcBef>
              <a:spcAft>
                <a:spcPts val="0"/>
              </a:spcAft>
              <a:buSzPts val="1800"/>
              <a:buNone/>
            </a:pPr>
            <a:r>
              <a:rPr lang="en-US" b="1">
                <a:solidFill>
                  <a:srgbClr val="0F243E"/>
                </a:solidFill>
                <a:latin typeface="Century Gothic"/>
                <a:ea typeface="Century Gothic"/>
                <a:cs typeface="Century Gothic"/>
                <a:sym typeface="Century Gothic"/>
              </a:rPr>
              <a:t>		masa = null</a:t>
            </a:r>
            <a:endParaRPr>
              <a:solidFill>
                <a:srgbClr val="0F243E"/>
              </a:solidFill>
            </a:endParaRPr>
          </a:p>
          <a:p>
            <a:pPr marL="50800" lvl="0" indent="0" algn="l" rtl="0">
              <a:lnSpc>
                <a:spcPct val="90000"/>
              </a:lnSpc>
              <a:spcBef>
                <a:spcPts val="1000"/>
              </a:spcBef>
              <a:spcAft>
                <a:spcPts val="0"/>
              </a:spcAft>
              <a:buSzPts val="2800"/>
              <a:buNone/>
            </a:pPr>
            <a:r>
              <a:rPr lang="en-US" sz="18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r>
              <a:rPr lang="en-US">
                <a:solidFill>
                  <a:srgbClr val="0F243E"/>
                </a:solidFill>
              </a:rPr>
              <a:t>Ya sea el constructor con o sin parámetros inicializa los objetos. </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sp>
        <p:nvSpPr>
          <p:cNvPr id="425" name="Google Shape;425;p38"/>
          <p:cNvSpPr/>
          <p:nvPr/>
        </p:nvSpPr>
        <p:spPr>
          <a:xfrm>
            <a:off x="6144649" y="4836689"/>
            <a:ext cx="2398065" cy="969804"/>
          </a:xfrm>
          <a:custGeom>
            <a:avLst/>
            <a:gdLst/>
            <a:ahLst/>
            <a:cxnLst/>
            <a:rect l="l" t="t" r="r" b="b"/>
            <a:pathLst>
              <a:path w="2398065" h="969804" extrusionOk="0">
                <a:moveTo>
                  <a:pt x="0" y="0"/>
                </a:moveTo>
                <a:cubicBezTo>
                  <a:pt x="209585" y="-5097"/>
                  <a:pt x="447390" y="23855"/>
                  <a:pt x="575536" y="0"/>
                </a:cubicBezTo>
                <a:cubicBezTo>
                  <a:pt x="703682" y="-23855"/>
                  <a:pt x="943942" y="60839"/>
                  <a:pt x="1103110" y="0"/>
                </a:cubicBezTo>
                <a:cubicBezTo>
                  <a:pt x="1262278" y="-60839"/>
                  <a:pt x="1498741" y="57216"/>
                  <a:pt x="1750587" y="0"/>
                </a:cubicBezTo>
                <a:cubicBezTo>
                  <a:pt x="2002433" y="-57216"/>
                  <a:pt x="2096967" y="45275"/>
                  <a:pt x="2398065" y="0"/>
                </a:cubicBezTo>
                <a:cubicBezTo>
                  <a:pt x="2450804" y="156960"/>
                  <a:pt x="2342261" y="269627"/>
                  <a:pt x="2398065" y="475204"/>
                </a:cubicBezTo>
                <a:cubicBezTo>
                  <a:pt x="2453869" y="680781"/>
                  <a:pt x="2364856" y="735184"/>
                  <a:pt x="2398065" y="969804"/>
                </a:cubicBezTo>
                <a:cubicBezTo>
                  <a:pt x="2227286" y="1033941"/>
                  <a:pt x="2050227" y="969762"/>
                  <a:pt x="1798549" y="969804"/>
                </a:cubicBezTo>
                <a:cubicBezTo>
                  <a:pt x="1546871" y="969846"/>
                  <a:pt x="1364364" y="901551"/>
                  <a:pt x="1151071" y="969804"/>
                </a:cubicBezTo>
                <a:cubicBezTo>
                  <a:pt x="937778" y="1038057"/>
                  <a:pt x="825449" y="934899"/>
                  <a:pt x="623497" y="969804"/>
                </a:cubicBezTo>
                <a:cubicBezTo>
                  <a:pt x="421545" y="1004709"/>
                  <a:pt x="262468" y="968728"/>
                  <a:pt x="0" y="969804"/>
                </a:cubicBezTo>
                <a:cubicBezTo>
                  <a:pt x="-17062" y="748848"/>
                  <a:pt x="50921" y="639724"/>
                  <a:pt x="0" y="484902"/>
                </a:cubicBezTo>
                <a:cubicBezTo>
                  <a:pt x="-50921" y="330080"/>
                  <a:pt x="49123" y="13332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Los atributos numéricos se inicializan en 0, los booleanos en false y los String en null</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426" name="Google Shape;426;p38"/>
          <p:cNvPicPr preferRelativeResize="0"/>
          <p:nvPr/>
        </p:nvPicPr>
        <p:blipFill rotWithShape="1">
          <a:blip r:embed="rId3">
            <a:alphaModFix/>
          </a:blip>
          <a:srcRect/>
          <a:stretch/>
        </p:blipFill>
        <p:spPr>
          <a:xfrm>
            <a:off x="5241812" y="3163667"/>
            <a:ext cx="1620143" cy="969804"/>
          </a:xfrm>
          <a:prstGeom prst="rect">
            <a:avLst/>
          </a:prstGeom>
          <a:noFill/>
          <a:ln>
            <a:noFill/>
          </a:ln>
        </p:spPr>
      </p:pic>
      <p:pic>
        <p:nvPicPr>
          <p:cNvPr id="427" name="Google Shape;427;p38"/>
          <p:cNvPicPr preferRelativeResize="0"/>
          <p:nvPr/>
        </p:nvPicPr>
        <p:blipFill rotWithShape="1">
          <a:blip r:embed="rId4">
            <a:alphaModFix/>
          </a:blip>
          <a:srcRect/>
          <a:stretch/>
        </p:blipFill>
        <p:spPr>
          <a:xfrm>
            <a:off x="4751485" y="5969000"/>
            <a:ext cx="1130300" cy="889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9"/>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33" name="Google Shape;433;p39"/>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34" name="Google Shape;434;p39"/>
          <p:cNvSpPr txBox="1">
            <a:spLocks noGrp="1"/>
          </p:cNvSpPr>
          <p:nvPr>
            <p:ph type="body" idx="1"/>
          </p:nvPr>
        </p:nvSpPr>
        <p:spPr>
          <a:xfrm>
            <a:off x="283815" y="1060309"/>
            <a:ext cx="8555700" cy="5592282"/>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a:solidFill>
                  <a:srgbClr val="0F243E"/>
                </a:solidFill>
              </a:rPr>
              <a:t>Estas instrucciones funcionan si los métodos constructores están definidos en la clase.</a:t>
            </a:r>
            <a:endParaRPr/>
          </a:p>
          <a:p>
            <a:pPr marL="50800" lvl="0" indent="0" algn="l" rtl="0">
              <a:lnSpc>
                <a:spcPct val="90000"/>
              </a:lnSpc>
              <a:spcBef>
                <a:spcPts val="1000"/>
              </a:spcBef>
              <a:spcAft>
                <a:spcPts val="0"/>
              </a:spcAft>
              <a:buSzPts val="2800"/>
              <a:buNone/>
            </a:pPr>
            <a:r>
              <a:rPr lang="en-US" b="1" i="1">
                <a:solidFill>
                  <a:srgbClr val="0F243E"/>
                </a:solidFill>
              </a:rPr>
              <a:t>¡Programemos los constructores!</a:t>
            </a:r>
            <a:endParaRPr/>
          </a:p>
          <a:p>
            <a:pPr marL="50800" lvl="0" indent="0" algn="just" rtl="0">
              <a:lnSpc>
                <a:spcPct val="90000"/>
              </a:lnSpc>
              <a:spcBef>
                <a:spcPts val="1000"/>
              </a:spcBef>
              <a:spcAft>
                <a:spcPts val="0"/>
              </a:spcAft>
              <a:buSzPts val="2800"/>
              <a:buNone/>
            </a:pPr>
            <a:r>
              <a:rPr lang="en-US">
                <a:solidFill>
                  <a:srgbClr val="0F243E"/>
                </a:solidFill>
              </a:rPr>
              <a:t>Primero nos posicionamos en la clase Pizza y desplegamos el menú, que nos permite realizar varias acciones. Seleccionamos insertar código. Luego, elegimos constructor: </a:t>
            </a:r>
            <a:endParaRPr/>
          </a:p>
          <a:p>
            <a:pPr marL="50800" lvl="0" indent="0" algn="just"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pic>
        <p:nvPicPr>
          <p:cNvPr id="435" name="Google Shape;435;p39"/>
          <p:cNvPicPr preferRelativeResize="0"/>
          <p:nvPr/>
        </p:nvPicPr>
        <p:blipFill rotWithShape="1">
          <a:blip r:embed="rId3">
            <a:alphaModFix/>
          </a:blip>
          <a:srcRect/>
          <a:stretch/>
        </p:blipFill>
        <p:spPr>
          <a:xfrm>
            <a:off x="5881785" y="4672805"/>
            <a:ext cx="1714722" cy="2095771"/>
          </a:xfrm>
          <a:prstGeom prst="rect">
            <a:avLst/>
          </a:prstGeom>
          <a:noFill/>
          <a:ln>
            <a:noFill/>
          </a:ln>
        </p:spPr>
      </p:pic>
      <p:sp>
        <p:nvSpPr>
          <p:cNvPr id="436" name="Google Shape;436;p39"/>
          <p:cNvSpPr/>
          <p:nvPr/>
        </p:nvSpPr>
        <p:spPr>
          <a:xfrm rot="5400000">
            <a:off x="5532591" y="4146736"/>
            <a:ext cx="468728" cy="1161672"/>
          </a:xfrm>
          <a:prstGeom prst="bentArrow">
            <a:avLst>
              <a:gd name="adj1" fmla="val 25000"/>
              <a:gd name="adj2" fmla="val 26050"/>
              <a:gd name="adj3" fmla="val 25000"/>
              <a:gd name="adj4" fmla="val 43750"/>
            </a:avLst>
          </a:prstGeom>
          <a:solidFill>
            <a:schemeClr val="accent1"/>
          </a:solidFill>
          <a:ln w="25400" cap="flat" cmpd="sng">
            <a:solidFill>
              <a:srgbClr val="A2235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437" name="Google Shape;437;p39"/>
          <p:cNvPicPr preferRelativeResize="0"/>
          <p:nvPr/>
        </p:nvPicPr>
        <p:blipFill rotWithShape="1">
          <a:blip r:embed="rId4">
            <a:alphaModFix/>
          </a:blip>
          <a:srcRect/>
          <a:stretch/>
        </p:blipFill>
        <p:spPr>
          <a:xfrm>
            <a:off x="450922" y="3561708"/>
            <a:ext cx="4735197" cy="11199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0"/>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43" name="Google Shape;443;p40"/>
          <p:cNvSpPr/>
          <p:nvPr/>
        </p:nvSpPr>
        <p:spPr>
          <a:xfrm>
            <a:off x="5618921" y="5406309"/>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4" name="Google Shape;444;p40"/>
          <p:cNvSpPr txBox="1">
            <a:spLocks noGrp="1"/>
          </p:cNvSpPr>
          <p:nvPr>
            <p:ph type="body" idx="1"/>
          </p:nvPr>
        </p:nvSpPr>
        <p:spPr>
          <a:xfrm>
            <a:off x="283815" y="1060309"/>
            <a:ext cx="8555700" cy="5592282"/>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sp>
        <p:nvSpPr>
          <p:cNvPr id="445" name="Google Shape;445;p40"/>
          <p:cNvSpPr/>
          <p:nvPr/>
        </p:nvSpPr>
        <p:spPr>
          <a:xfrm>
            <a:off x="4682752" y="1190138"/>
            <a:ext cx="2857735" cy="969804"/>
          </a:xfrm>
          <a:custGeom>
            <a:avLst/>
            <a:gdLst/>
            <a:ahLst/>
            <a:cxnLst/>
            <a:rect l="l" t="t" r="r" b="b"/>
            <a:pathLst>
              <a:path w="2857735" h="969804" extrusionOk="0">
                <a:moveTo>
                  <a:pt x="0" y="0"/>
                </a:moveTo>
                <a:cubicBezTo>
                  <a:pt x="267411" y="-50780"/>
                  <a:pt x="285477" y="22055"/>
                  <a:pt x="542970" y="0"/>
                </a:cubicBezTo>
                <a:cubicBezTo>
                  <a:pt x="800463" y="-22055"/>
                  <a:pt x="786750" y="36315"/>
                  <a:pt x="1028785" y="0"/>
                </a:cubicBezTo>
                <a:cubicBezTo>
                  <a:pt x="1270821" y="-36315"/>
                  <a:pt x="1477836" y="50465"/>
                  <a:pt x="1657486" y="0"/>
                </a:cubicBezTo>
                <a:cubicBezTo>
                  <a:pt x="1837136" y="-50465"/>
                  <a:pt x="2044776" y="4163"/>
                  <a:pt x="2200456" y="0"/>
                </a:cubicBezTo>
                <a:cubicBezTo>
                  <a:pt x="2356136" y="-4163"/>
                  <a:pt x="2687054" y="68065"/>
                  <a:pt x="2857735" y="0"/>
                </a:cubicBezTo>
                <a:cubicBezTo>
                  <a:pt x="2873466" y="101834"/>
                  <a:pt x="2819747" y="384654"/>
                  <a:pt x="2857735" y="504298"/>
                </a:cubicBezTo>
                <a:cubicBezTo>
                  <a:pt x="2895723" y="623942"/>
                  <a:pt x="2855099" y="763357"/>
                  <a:pt x="2857735" y="969804"/>
                </a:cubicBezTo>
                <a:cubicBezTo>
                  <a:pt x="2613090" y="1034005"/>
                  <a:pt x="2457694" y="959711"/>
                  <a:pt x="2286188" y="969804"/>
                </a:cubicBezTo>
                <a:cubicBezTo>
                  <a:pt x="2114682" y="979897"/>
                  <a:pt x="1954344" y="939049"/>
                  <a:pt x="1800373" y="969804"/>
                </a:cubicBezTo>
                <a:cubicBezTo>
                  <a:pt x="1646402" y="1000559"/>
                  <a:pt x="1446972" y="910818"/>
                  <a:pt x="1228826" y="969804"/>
                </a:cubicBezTo>
                <a:cubicBezTo>
                  <a:pt x="1010680" y="1028790"/>
                  <a:pt x="867882" y="925318"/>
                  <a:pt x="657279" y="969804"/>
                </a:cubicBezTo>
                <a:cubicBezTo>
                  <a:pt x="446676" y="1014290"/>
                  <a:pt x="277695" y="949104"/>
                  <a:pt x="0" y="969804"/>
                </a:cubicBezTo>
                <a:cubicBezTo>
                  <a:pt x="-37064" y="864910"/>
                  <a:pt x="25021" y="581390"/>
                  <a:pt x="0" y="465506"/>
                </a:cubicBezTo>
                <a:cubicBezTo>
                  <a:pt x="-25021" y="349622"/>
                  <a:pt x="10053" y="99657"/>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Para crear el constructor con parámetros, damos clic al botón Select All y luego al botón Generate</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cxnSp>
        <p:nvCxnSpPr>
          <p:cNvPr id="446" name="Google Shape;446;p40"/>
          <p:cNvCxnSpPr/>
          <p:nvPr/>
        </p:nvCxnSpPr>
        <p:spPr>
          <a:xfrm>
            <a:off x="5881785" y="2324044"/>
            <a:ext cx="0" cy="286634"/>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sp>
        <p:nvSpPr>
          <p:cNvPr id="447" name="Google Shape;447;p40"/>
          <p:cNvSpPr/>
          <p:nvPr/>
        </p:nvSpPr>
        <p:spPr>
          <a:xfrm>
            <a:off x="1417734" y="4436505"/>
            <a:ext cx="2857735" cy="969804"/>
          </a:xfrm>
          <a:custGeom>
            <a:avLst/>
            <a:gdLst/>
            <a:ahLst/>
            <a:cxnLst/>
            <a:rect l="l" t="t" r="r" b="b"/>
            <a:pathLst>
              <a:path w="2857735" h="969804" extrusionOk="0">
                <a:moveTo>
                  <a:pt x="0" y="0"/>
                </a:moveTo>
                <a:cubicBezTo>
                  <a:pt x="267411" y="-50780"/>
                  <a:pt x="285477" y="22055"/>
                  <a:pt x="542970" y="0"/>
                </a:cubicBezTo>
                <a:cubicBezTo>
                  <a:pt x="800463" y="-22055"/>
                  <a:pt x="786750" y="36315"/>
                  <a:pt x="1028785" y="0"/>
                </a:cubicBezTo>
                <a:cubicBezTo>
                  <a:pt x="1270821" y="-36315"/>
                  <a:pt x="1477836" y="50465"/>
                  <a:pt x="1657486" y="0"/>
                </a:cubicBezTo>
                <a:cubicBezTo>
                  <a:pt x="1837136" y="-50465"/>
                  <a:pt x="2044776" y="4163"/>
                  <a:pt x="2200456" y="0"/>
                </a:cubicBezTo>
                <a:cubicBezTo>
                  <a:pt x="2356136" y="-4163"/>
                  <a:pt x="2687054" y="68065"/>
                  <a:pt x="2857735" y="0"/>
                </a:cubicBezTo>
                <a:cubicBezTo>
                  <a:pt x="2873466" y="101834"/>
                  <a:pt x="2819747" y="384654"/>
                  <a:pt x="2857735" y="504298"/>
                </a:cubicBezTo>
                <a:cubicBezTo>
                  <a:pt x="2895723" y="623942"/>
                  <a:pt x="2855099" y="763357"/>
                  <a:pt x="2857735" y="969804"/>
                </a:cubicBezTo>
                <a:cubicBezTo>
                  <a:pt x="2613090" y="1034005"/>
                  <a:pt x="2457694" y="959711"/>
                  <a:pt x="2286188" y="969804"/>
                </a:cubicBezTo>
                <a:cubicBezTo>
                  <a:pt x="2114682" y="979897"/>
                  <a:pt x="1954344" y="939049"/>
                  <a:pt x="1800373" y="969804"/>
                </a:cubicBezTo>
                <a:cubicBezTo>
                  <a:pt x="1646402" y="1000559"/>
                  <a:pt x="1446972" y="910818"/>
                  <a:pt x="1228826" y="969804"/>
                </a:cubicBezTo>
                <a:cubicBezTo>
                  <a:pt x="1010680" y="1028790"/>
                  <a:pt x="867882" y="925318"/>
                  <a:pt x="657279" y="969804"/>
                </a:cubicBezTo>
                <a:cubicBezTo>
                  <a:pt x="446676" y="1014290"/>
                  <a:pt x="277695" y="949104"/>
                  <a:pt x="0" y="969804"/>
                </a:cubicBezTo>
                <a:cubicBezTo>
                  <a:pt x="-37064" y="864910"/>
                  <a:pt x="25021" y="581390"/>
                  <a:pt x="0" y="465506"/>
                </a:cubicBezTo>
                <a:cubicBezTo>
                  <a:pt x="-25021" y="349622"/>
                  <a:pt x="10053" y="99657"/>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Para crear el constructor sin parámetros, damos clic al botón Select None y luego al botón Generate</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cxnSp>
        <p:nvCxnSpPr>
          <p:cNvPr id="448" name="Google Shape;448;p40"/>
          <p:cNvCxnSpPr/>
          <p:nvPr/>
        </p:nvCxnSpPr>
        <p:spPr>
          <a:xfrm>
            <a:off x="2616766" y="5569837"/>
            <a:ext cx="0" cy="286634"/>
          </a:xfrm>
          <a:prstGeom prst="straightConnector1">
            <a:avLst/>
          </a:prstGeom>
          <a:noFill/>
          <a:ln w="25400" cap="flat" cmpd="sng">
            <a:solidFill>
              <a:schemeClr val="accent4"/>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449" name="Google Shape;449;p40"/>
          <p:cNvCxnSpPr/>
          <p:nvPr/>
        </p:nvCxnSpPr>
        <p:spPr>
          <a:xfrm>
            <a:off x="556591" y="3913445"/>
            <a:ext cx="8057322" cy="0"/>
          </a:xfrm>
          <a:prstGeom prst="straightConnector1">
            <a:avLst/>
          </a:prstGeom>
          <a:noFill/>
          <a:ln w="9525" cap="flat" cmpd="dbl">
            <a:solidFill>
              <a:srgbClr val="C00000"/>
            </a:solidFill>
            <a:prstDash val="solid"/>
            <a:round/>
            <a:headEnd type="none" w="sm" len="sm"/>
            <a:tailEnd type="none" w="sm" len="sm"/>
          </a:ln>
        </p:spPr>
      </p:cxnSp>
      <p:pic>
        <p:nvPicPr>
          <p:cNvPr id="450" name="Google Shape;450;p40"/>
          <p:cNvPicPr preferRelativeResize="0"/>
          <p:nvPr/>
        </p:nvPicPr>
        <p:blipFill rotWithShape="1">
          <a:blip r:embed="rId3">
            <a:alphaModFix/>
          </a:blip>
          <a:srcRect/>
          <a:stretch/>
        </p:blipFill>
        <p:spPr>
          <a:xfrm>
            <a:off x="1158523" y="1102287"/>
            <a:ext cx="2103688" cy="2741321"/>
          </a:xfrm>
          <a:prstGeom prst="rect">
            <a:avLst/>
          </a:prstGeom>
          <a:noFill/>
          <a:ln>
            <a:noFill/>
          </a:ln>
        </p:spPr>
      </p:pic>
      <p:pic>
        <p:nvPicPr>
          <p:cNvPr id="451" name="Google Shape;451;p40"/>
          <p:cNvPicPr preferRelativeResize="0"/>
          <p:nvPr/>
        </p:nvPicPr>
        <p:blipFill rotWithShape="1">
          <a:blip r:embed="rId4">
            <a:alphaModFix/>
          </a:blip>
          <a:srcRect/>
          <a:stretch/>
        </p:blipFill>
        <p:spPr>
          <a:xfrm>
            <a:off x="4309919" y="2631511"/>
            <a:ext cx="3669458" cy="1137265"/>
          </a:xfrm>
          <a:prstGeom prst="rect">
            <a:avLst/>
          </a:prstGeom>
          <a:noFill/>
          <a:ln>
            <a:noFill/>
          </a:ln>
        </p:spPr>
      </p:pic>
      <p:pic>
        <p:nvPicPr>
          <p:cNvPr id="452" name="Google Shape;452;p40"/>
          <p:cNvPicPr preferRelativeResize="0"/>
          <p:nvPr/>
        </p:nvPicPr>
        <p:blipFill rotWithShape="1">
          <a:blip r:embed="rId5">
            <a:alphaModFix/>
          </a:blip>
          <a:srcRect/>
          <a:stretch/>
        </p:blipFill>
        <p:spPr>
          <a:xfrm>
            <a:off x="5282230" y="3985322"/>
            <a:ext cx="2123814" cy="2792611"/>
          </a:xfrm>
          <a:prstGeom prst="rect">
            <a:avLst/>
          </a:prstGeom>
          <a:noFill/>
          <a:ln>
            <a:noFill/>
          </a:ln>
        </p:spPr>
      </p:pic>
      <p:pic>
        <p:nvPicPr>
          <p:cNvPr id="453" name="Google Shape;453;p40"/>
          <p:cNvPicPr preferRelativeResize="0"/>
          <p:nvPr/>
        </p:nvPicPr>
        <p:blipFill rotWithShape="1">
          <a:blip r:embed="rId6">
            <a:alphaModFix/>
          </a:blip>
          <a:srcRect/>
          <a:stretch/>
        </p:blipFill>
        <p:spPr>
          <a:xfrm>
            <a:off x="1637218" y="5861576"/>
            <a:ext cx="2211541" cy="7407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1"/>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59" name="Google Shape;459;p41"/>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 name="Google Shape;460;p41"/>
          <p:cNvSpPr txBox="1">
            <a:spLocks noGrp="1"/>
          </p:cNvSpPr>
          <p:nvPr>
            <p:ph type="body" idx="1"/>
          </p:nvPr>
        </p:nvSpPr>
        <p:spPr>
          <a:xfrm>
            <a:off x="283815" y="954293"/>
            <a:ext cx="8555700" cy="5592282"/>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100000"/>
              </a:lnSpc>
              <a:spcBef>
                <a:spcPts val="0"/>
              </a:spcBef>
              <a:spcAft>
                <a:spcPts val="0"/>
              </a:spcAft>
              <a:buClr>
                <a:srgbClr val="000000"/>
              </a:buClr>
              <a:buSzPts val="2800"/>
              <a:buFont typeface="Arial"/>
              <a:buNone/>
            </a:pPr>
            <a:endParaRPr sz="1400" b="1">
              <a:solidFill>
                <a:srgbClr val="0F243E"/>
              </a:solidFill>
              <a:latin typeface="Century Gothic"/>
              <a:ea typeface="Century Gothic"/>
              <a:cs typeface="Century Gothic"/>
              <a:sym typeface="Century Gothic"/>
            </a:endParaRPr>
          </a:p>
          <a:p>
            <a:pPr marL="50800" lvl="0" indent="0" algn="l" rtl="0">
              <a:lnSpc>
                <a:spcPct val="100000"/>
              </a:lnSpc>
              <a:spcBef>
                <a:spcPts val="0"/>
              </a:spcBef>
              <a:spcAft>
                <a:spcPts val="0"/>
              </a:spcAft>
              <a:buClr>
                <a:srgbClr val="000000"/>
              </a:buClr>
              <a:buSzPts val="2800"/>
              <a:buFont typeface="Arial"/>
              <a:buNone/>
            </a:pPr>
            <a:r>
              <a:rPr lang="en-US" sz="1400" b="1">
                <a:solidFill>
                  <a:srgbClr val="0F243E"/>
                </a:solidFill>
                <a:latin typeface="Century Gothic"/>
                <a:ea typeface="Century Gothic"/>
                <a:cs typeface="Century Gothic"/>
                <a:sym typeface="Century Gothic"/>
              </a:rPr>
              <a:t>Pizza pizza2 = new Pizza("pepperoni", 10000);</a:t>
            </a: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sp>
        <p:nvSpPr>
          <p:cNvPr id="461" name="Google Shape;461;p41"/>
          <p:cNvSpPr/>
          <p:nvPr/>
        </p:nvSpPr>
        <p:spPr>
          <a:xfrm>
            <a:off x="415329" y="2998208"/>
            <a:ext cx="7986549" cy="739848"/>
          </a:xfrm>
          <a:custGeom>
            <a:avLst/>
            <a:gdLst/>
            <a:ahLst/>
            <a:cxnLst/>
            <a:rect l="l" t="t" r="r" b="b"/>
            <a:pathLst>
              <a:path w="7986549" h="739848" extrusionOk="0">
                <a:moveTo>
                  <a:pt x="0" y="0"/>
                </a:moveTo>
                <a:cubicBezTo>
                  <a:pt x="188342" y="-1482"/>
                  <a:pt x="329621" y="19907"/>
                  <a:pt x="490602" y="0"/>
                </a:cubicBezTo>
                <a:cubicBezTo>
                  <a:pt x="651583" y="-19907"/>
                  <a:pt x="697781" y="3038"/>
                  <a:pt x="821474" y="0"/>
                </a:cubicBezTo>
                <a:cubicBezTo>
                  <a:pt x="945167" y="-3038"/>
                  <a:pt x="1326958" y="65464"/>
                  <a:pt x="1551672" y="0"/>
                </a:cubicBezTo>
                <a:cubicBezTo>
                  <a:pt x="1776386" y="-65464"/>
                  <a:pt x="1867722" y="33916"/>
                  <a:pt x="2042275" y="0"/>
                </a:cubicBezTo>
                <a:cubicBezTo>
                  <a:pt x="2216828" y="-33916"/>
                  <a:pt x="2371974" y="24237"/>
                  <a:pt x="2532877" y="0"/>
                </a:cubicBezTo>
                <a:cubicBezTo>
                  <a:pt x="2693780" y="-24237"/>
                  <a:pt x="3073705" y="41360"/>
                  <a:pt x="3263076" y="0"/>
                </a:cubicBezTo>
                <a:cubicBezTo>
                  <a:pt x="3452447" y="-41360"/>
                  <a:pt x="3515382" y="44904"/>
                  <a:pt x="3673813" y="0"/>
                </a:cubicBezTo>
                <a:cubicBezTo>
                  <a:pt x="3832244" y="-44904"/>
                  <a:pt x="4211026" y="38133"/>
                  <a:pt x="4404011" y="0"/>
                </a:cubicBezTo>
                <a:cubicBezTo>
                  <a:pt x="4596996" y="-38133"/>
                  <a:pt x="4855152" y="4237"/>
                  <a:pt x="5134210" y="0"/>
                </a:cubicBezTo>
                <a:cubicBezTo>
                  <a:pt x="5413268" y="-4237"/>
                  <a:pt x="5550800" y="45524"/>
                  <a:pt x="5704678" y="0"/>
                </a:cubicBezTo>
                <a:cubicBezTo>
                  <a:pt x="5858556" y="-45524"/>
                  <a:pt x="6169934" y="358"/>
                  <a:pt x="6434877" y="0"/>
                </a:cubicBezTo>
                <a:cubicBezTo>
                  <a:pt x="6699820" y="-358"/>
                  <a:pt x="6736820" y="38128"/>
                  <a:pt x="6925479" y="0"/>
                </a:cubicBezTo>
                <a:cubicBezTo>
                  <a:pt x="7114138" y="-38128"/>
                  <a:pt x="7298210" y="20472"/>
                  <a:pt x="7416081" y="0"/>
                </a:cubicBezTo>
                <a:cubicBezTo>
                  <a:pt x="7533952" y="-20472"/>
                  <a:pt x="7775199" y="59362"/>
                  <a:pt x="7986549" y="0"/>
                </a:cubicBezTo>
                <a:cubicBezTo>
                  <a:pt x="8028519" y="95817"/>
                  <a:pt x="7976261" y="280980"/>
                  <a:pt x="7986549" y="362526"/>
                </a:cubicBezTo>
                <a:cubicBezTo>
                  <a:pt x="7996837" y="444072"/>
                  <a:pt x="7951581" y="560835"/>
                  <a:pt x="7986549" y="739848"/>
                </a:cubicBezTo>
                <a:cubicBezTo>
                  <a:pt x="7796047" y="791386"/>
                  <a:pt x="7523435" y="678269"/>
                  <a:pt x="7336216" y="739848"/>
                </a:cubicBezTo>
                <a:cubicBezTo>
                  <a:pt x="7148997" y="801427"/>
                  <a:pt x="6969765" y="694662"/>
                  <a:pt x="6765748" y="739848"/>
                </a:cubicBezTo>
                <a:cubicBezTo>
                  <a:pt x="6561731" y="785034"/>
                  <a:pt x="6531779" y="734350"/>
                  <a:pt x="6434877" y="739848"/>
                </a:cubicBezTo>
                <a:cubicBezTo>
                  <a:pt x="6337975" y="745346"/>
                  <a:pt x="6194974" y="729608"/>
                  <a:pt x="6024140" y="739848"/>
                </a:cubicBezTo>
                <a:cubicBezTo>
                  <a:pt x="5853306" y="750088"/>
                  <a:pt x="5492222" y="721722"/>
                  <a:pt x="5293941" y="739848"/>
                </a:cubicBezTo>
                <a:cubicBezTo>
                  <a:pt x="5095660" y="757974"/>
                  <a:pt x="4920401" y="732086"/>
                  <a:pt x="4723473" y="739848"/>
                </a:cubicBezTo>
                <a:cubicBezTo>
                  <a:pt x="4526545" y="747610"/>
                  <a:pt x="4416089" y="693698"/>
                  <a:pt x="4312736" y="739848"/>
                </a:cubicBezTo>
                <a:cubicBezTo>
                  <a:pt x="4209383" y="785998"/>
                  <a:pt x="4018587" y="714701"/>
                  <a:pt x="3742269" y="739848"/>
                </a:cubicBezTo>
                <a:cubicBezTo>
                  <a:pt x="3465951" y="764995"/>
                  <a:pt x="3575131" y="706915"/>
                  <a:pt x="3411397" y="739848"/>
                </a:cubicBezTo>
                <a:cubicBezTo>
                  <a:pt x="3247663" y="772781"/>
                  <a:pt x="3161465" y="730648"/>
                  <a:pt x="3080526" y="739848"/>
                </a:cubicBezTo>
                <a:cubicBezTo>
                  <a:pt x="2999587" y="749048"/>
                  <a:pt x="2733480" y="718880"/>
                  <a:pt x="2510058" y="739848"/>
                </a:cubicBezTo>
                <a:cubicBezTo>
                  <a:pt x="2286636" y="760816"/>
                  <a:pt x="2280050" y="696138"/>
                  <a:pt x="2099321" y="739848"/>
                </a:cubicBezTo>
                <a:cubicBezTo>
                  <a:pt x="1918592" y="783558"/>
                  <a:pt x="1771342" y="731627"/>
                  <a:pt x="1448988" y="739848"/>
                </a:cubicBezTo>
                <a:cubicBezTo>
                  <a:pt x="1126634" y="748069"/>
                  <a:pt x="1194681" y="727032"/>
                  <a:pt x="1038251" y="739848"/>
                </a:cubicBezTo>
                <a:cubicBezTo>
                  <a:pt x="881821" y="752664"/>
                  <a:pt x="239260" y="707846"/>
                  <a:pt x="0" y="739848"/>
                </a:cubicBezTo>
                <a:cubicBezTo>
                  <a:pt x="-35110" y="632925"/>
                  <a:pt x="896" y="477519"/>
                  <a:pt x="0" y="392119"/>
                </a:cubicBezTo>
                <a:cubicBezTo>
                  <a:pt x="-896" y="306719"/>
                  <a:pt x="14189" y="107570"/>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Cuando se  crea el objeto pizza1, al ejecuta el operador new, se ejecuta el constructor con parámetros en forma automática. Los parámetros deben ser la misma cantidad (3), en el mismo orden (nombre, tamano y masa) y del mismo tipo (String)</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sp>
        <p:nvSpPr>
          <p:cNvPr id="462" name="Google Shape;462;p41"/>
          <p:cNvSpPr/>
          <p:nvPr/>
        </p:nvSpPr>
        <p:spPr>
          <a:xfrm>
            <a:off x="1020418" y="4560267"/>
            <a:ext cx="1802296" cy="1694759"/>
          </a:xfrm>
          <a:custGeom>
            <a:avLst/>
            <a:gdLst/>
            <a:ahLst/>
            <a:cxnLst/>
            <a:rect l="l" t="t" r="r" b="b"/>
            <a:pathLst>
              <a:path w="1802296" h="1694759" extrusionOk="0">
                <a:moveTo>
                  <a:pt x="0" y="0"/>
                </a:moveTo>
                <a:cubicBezTo>
                  <a:pt x="132181" y="-39984"/>
                  <a:pt x="246760" y="40874"/>
                  <a:pt x="432551" y="0"/>
                </a:cubicBezTo>
                <a:cubicBezTo>
                  <a:pt x="618342" y="-40874"/>
                  <a:pt x="720477" y="32323"/>
                  <a:pt x="829056" y="0"/>
                </a:cubicBezTo>
                <a:cubicBezTo>
                  <a:pt x="937636" y="-32323"/>
                  <a:pt x="1114071" y="26794"/>
                  <a:pt x="1315676" y="0"/>
                </a:cubicBezTo>
                <a:cubicBezTo>
                  <a:pt x="1517281" y="-26794"/>
                  <a:pt x="1605829" y="3638"/>
                  <a:pt x="1802296" y="0"/>
                </a:cubicBezTo>
                <a:cubicBezTo>
                  <a:pt x="1840922" y="115891"/>
                  <a:pt x="1743275" y="395811"/>
                  <a:pt x="1802296" y="547972"/>
                </a:cubicBezTo>
                <a:cubicBezTo>
                  <a:pt x="1861317" y="700133"/>
                  <a:pt x="1747832" y="950882"/>
                  <a:pt x="1802296" y="1078997"/>
                </a:cubicBezTo>
                <a:cubicBezTo>
                  <a:pt x="1856760" y="1207112"/>
                  <a:pt x="1754583" y="1567983"/>
                  <a:pt x="1802296" y="1694759"/>
                </a:cubicBezTo>
                <a:cubicBezTo>
                  <a:pt x="1646569" y="1699133"/>
                  <a:pt x="1463584" y="1671886"/>
                  <a:pt x="1351722" y="1694759"/>
                </a:cubicBezTo>
                <a:cubicBezTo>
                  <a:pt x="1239860" y="1717632"/>
                  <a:pt x="1077146" y="1659572"/>
                  <a:pt x="955217" y="1694759"/>
                </a:cubicBezTo>
                <a:cubicBezTo>
                  <a:pt x="833288" y="1729946"/>
                  <a:pt x="658329" y="1658586"/>
                  <a:pt x="504643" y="1694759"/>
                </a:cubicBezTo>
                <a:cubicBezTo>
                  <a:pt x="350957" y="1730932"/>
                  <a:pt x="210857" y="1676869"/>
                  <a:pt x="0" y="1694759"/>
                </a:cubicBezTo>
                <a:cubicBezTo>
                  <a:pt x="-27626" y="1575835"/>
                  <a:pt x="53221" y="1415437"/>
                  <a:pt x="0" y="1146787"/>
                </a:cubicBezTo>
                <a:cubicBezTo>
                  <a:pt x="-53221" y="878137"/>
                  <a:pt x="20048" y="869407"/>
                  <a:pt x="0" y="598815"/>
                </a:cubicBezTo>
                <a:cubicBezTo>
                  <a:pt x="-20048" y="328223"/>
                  <a:pt x="26833" y="241608"/>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En este caso, no existe un constructor con dos parámetros, por lo que este código, no compila.</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463" name="Google Shape;463;p41"/>
          <p:cNvPicPr preferRelativeResize="0"/>
          <p:nvPr/>
        </p:nvPicPr>
        <p:blipFill rotWithShape="1">
          <a:blip r:embed="rId3">
            <a:alphaModFix/>
          </a:blip>
          <a:srcRect/>
          <a:stretch/>
        </p:blipFill>
        <p:spPr>
          <a:xfrm>
            <a:off x="3472070" y="4300001"/>
            <a:ext cx="4791120" cy="2390474"/>
          </a:xfrm>
          <a:prstGeom prst="rect">
            <a:avLst/>
          </a:prstGeom>
          <a:noFill/>
          <a:ln w="9525" cap="flat" cmpd="sng">
            <a:solidFill>
              <a:srgbClr val="00B0F0"/>
            </a:solidFill>
            <a:prstDash val="solid"/>
            <a:round/>
            <a:headEnd type="none" w="sm" len="sm"/>
            <a:tailEnd type="none" w="sm" len="sm"/>
          </a:ln>
        </p:spPr>
      </p:pic>
      <p:cxnSp>
        <p:nvCxnSpPr>
          <p:cNvPr id="464" name="Google Shape;464;p41"/>
          <p:cNvCxnSpPr/>
          <p:nvPr/>
        </p:nvCxnSpPr>
        <p:spPr>
          <a:xfrm rot="10800000" flipH="1">
            <a:off x="120648" y="3803442"/>
            <a:ext cx="8718867" cy="70246"/>
          </a:xfrm>
          <a:prstGeom prst="straightConnector1">
            <a:avLst/>
          </a:prstGeom>
          <a:noFill/>
          <a:ln w="9525" cap="flat" cmpd="dbl">
            <a:solidFill>
              <a:srgbClr val="C00000"/>
            </a:solidFill>
            <a:prstDash val="solid"/>
            <a:round/>
            <a:headEnd type="none" w="sm" len="sm"/>
            <a:tailEnd type="none" w="sm" len="sm"/>
          </a:ln>
        </p:spPr>
      </p:cxnSp>
      <p:pic>
        <p:nvPicPr>
          <p:cNvPr id="465" name="Google Shape;465;p41"/>
          <p:cNvPicPr preferRelativeResize="0"/>
          <p:nvPr/>
        </p:nvPicPr>
        <p:blipFill rotWithShape="1">
          <a:blip r:embed="rId4">
            <a:alphaModFix/>
          </a:blip>
          <a:srcRect/>
          <a:stretch/>
        </p:blipFill>
        <p:spPr>
          <a:xfrm>
            <a:off x="1020418" y="1310897"/>
            <a:ext cx="4953000" cy="1447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2"/>
          <p:cNvSpPr txBox="1">
            <a:spLocks noGrp="1"/>
          </p:cNvSpPr>
          <p:nvPr>
            <p:ph type="title"/>
          </p:nvPr>
        </p:nvSpPr>
        <p:spPr>
          <a:xfrm>
            <a:off x="1763699" y="248432"/>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71" name="Google Shape;471;p42"/>
          <p:cNvSpPr/>
          <p:nvPr/>
        </p:nvSpPr>
        <p:spPr>
          <a:xfrm>
            <a:off x="1364242" y="5453247"/>
            <a:ext cx="7115178" cy="1297903"/>
          </a:xfrm>
          <a:custGeom>
            <a:avLst/>
            <a:gdLst/>
            <a:ahLst/>
            <a:cxnLst/>
            <a:rect l="l" t="t" r="r" b="b"/>
            <a:pathLst>
              <a:path w="7115178" h="1297903" extrusionOk="0">
                <a:moveTo>
                  <a:pt x="0" y="0"/>
                </a:moveTo>
                <a:cubicBezTo>
                  <a:pt x="112516" y="-1431"/>
                  <a:pt x="348072" y="35056"/>
                  <a:pt x="521780" y="0"/>
                </a:cubicBezTo>
                <a:cubicBezTo>
                  <a:pt x="695488" y="-35056"/>
                  <a:pt x="742780" y="22662"/>
                  <a:pt x="901256" y="0"/>
                </a:cubicBezTo>
                <a:cubicBezTo>
                  <a:pt x="1059732" y="-22662"/>
                  <a:pt x="1438635" y="27513"/>
                  <a:pt x="1636491" y="0"/>
                </a:cubicBezTo>
                <a:cubicBezTo>
                  <a:pt x="1834347" y="-27513"/>
                  <a:pt x="1997897" y="45501"/>
                  <a:pt x="2158271" y="0"/>
                </a:cubicBezTo>
                <a:cubicBezTo>
                  <a:pt x="2318645" y="-45501"/>
                  <a:pt x="2564298" y="38839"/>
                  <a:pt x="2680050" y="0"/>
                </a:cubicBezTo>
                <a:cubicBezTo>
                  <a:pt x="2795802" y="-38839"/>
                  <a:pt x="3109541" y="55287"/>
                  <a:pt x="3415285" y="0"/>
                </a:cubicBezTo>
                <a:cubicBezTo>
                  <a:pt x="3721030" y="-55287"/>
                  <a:pt x="3731563" y="27133"/>
                  <a:pt x="3865913" y="0"/>
                </a:cubicBezTo>
                <a:cubicBezTo>
                  <a:pt x="4000263" y="-27133"/>
                  <a:pt x="4265325" y="45931"/>
                  <a:pt x="4601148" y="0"/>
                </a:cubicBezTo>
                <a:cubicBezTo>
                  <a:pt x="4936972" y="-45931"/>
                  <a:pt x="5024096" y="59759"/>
                  <a:pt x="5336384" y="0"/>
                </a:cubicBezTo>
                <a:cubicBezTo>
                  <a:pt x="5648672" y="-59759"/>
                  <a:pt x="5789842" y="26352"/>
                  <a:pt x="5929315" y="0"/>
                </a:cubicBezTo>
                <a:cubicBezTo>
                  <a:pt x="6068788" y="-26352"/>
                  <a:pt x="6659331" y="65612"/>
                  <a:pt x="7115178" y="0"/>
                </a:cubicBezTo>
                <a:cubicBezTo>
                  <a:pt x="7148392" y="139107"/>
                  <a:pt x="7082118" y="304279"/>
                  <a:pt x="7115178" y="419655"/>
                </a:cubicBezTo>
                <a:cubicBezTo>
                  <a:pt x="7148238" y="535031"/>
                  <a:pt x="7086968" y="676386"/>
                  <a:pt x="7115178" y="813353"/>
                </a:cubicBezTo>
                <a:cubicBezTo>
                  <a:pt x="7143388" y="950320"/>
                  <a:pt x="7114501" y="1190946"/>
                  <a:pt x="7115178" y="1297903"/>
                </a:cubicBezTo>
                <a:cubicBezTo>
                  <a:pt x="6924368" y="1350842"/>
                  <a:pt x="6706666" y="1275847"/>
                  <a:pt x="6522247" y="1297903"/>
                </a:cubicBezTo>
                <a:cubicBezTo>
                  <a:pt x="6337828" y="1319959"/>
                  <a:pt x="6122758" y="1237125"/>
                  <a:pt x="5929315" y="1297903"/>
                </a:cubicBezTo>
                <a:cubicBezTo>
                  <a:pt x="5735872" y="1358681"/>
                  <a:pt x="5425956" y="1241499"/>
                  <a:pt x="5194080" y="1297903"/>
                </a:cubicBezTo>
                <a:cubicBezTo>
                  <a:pt x="4962204" y="1354307"/>
                  <a:pt x="4774381" y="1265014"/>
                  <a:pt x="4601148" y="1297903"/>
                </a:cubicBezTo>
                <a:cubicBezTo>
                  <a:pt x="4427915" y="1330792"/>
                  <a:pt x="4314662" y="1263816"/>
                  <a:pt x="4221672" y="1297903"/>
                </a:cubicBezTo>
                <a:cubicBezTo>
                  <a:pt x="4128682" y="1331990"/>
                  <a:pt x="3916404" y="1246343"/>
                  <a:pt x="3771044" y="1297903"/>
                </a:cubicBezTo>
                <a:cubicBezTo>
                  <a:pt x="3625684" y="1349463"/>
                  <a:pt x="3335298" y="1290675"/>
                  <a:pt x="3035809" y="1297903"/>
                </a:cubicBezTo>
                <a:cubicBezTo>
                  <a:pt x="2736320" y="1305131"/>
                  <a:pt x="2673989" y="1249557"/>
                  <a:pt x="2442878" y="1297903"/>
                </a:cubicBezTo>
                <a:cubicBezTo>
                  <a:pt x="2211767" y="1346249"/>
                  <a:pt x="2137245" y="1281901"/>
                  <a:pt x="1992250" y="1297903"/>
                </a:cubicBezTo>
                <a:cubicBezTo>
                  <a:pt x="1847255" y="1313905"/>
                  <a:pt x="1541898" y="1277560"/>
                  <a:pt x="1399318" y="1297903"/>
                </a:cubicBezTo>
                <a:cubicBezTo>
                  <a:pt x="1256738" y="1318246"/>
                  <a:pt x="1148661" y="1286490"/>
                  <a:pt x="1019842" y="1297903"/>
                </a:cubicBezTo>
                <a:cubicBezTo>
                  <a:pt x="891023" y="1309316"/>
                  <a:pt x="763874" y="1269170"/>
                  <a:pt x="640366" y="1297903"/>
                </a:cubicBezTo>
                <a:cubicBezTo>
                  <a:pt x="516858" y="1326636"/>
                  <a:pt x="173821" y="1274259"/>
                  <a:pt x="0" y="1297903"/>
                </a:cubicBezTo>
                <a:cubicBezTo>
                  <a:pt x="-34147" y="1214163"/>
                  <a:pt x="34183" y="990993"/>
                  <a:pt x="0" y="891227"/>
                </a:cubicBezTo>
                <a:cubicBezTo>
                  <a:pt x="-34183" y="791461"/>
                  <a:pt x="15778" y="575327"/>
                  <a:pt x="0" y="432634"/>
                </a:cubicBezTo>
                <a:cubicBezTo>
                  <a:pt x="-15778" y="289941"/>
                  <a:pt x="50589" y="153398"/>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 ejecutar la instrucción 1, se invoca a 2, construyendo el objeto pizza 1 y asignando a sus atributos los valores que se ingresan en los parámetros, es decir,</a:t>
            </a:r>
            <a:endParaRPr/>
          </a:p>
          <a:p>
            <a:pPr marL="496888" marR="0" lvl="2" indent="0" algn="l" rtl="0">
              <a:lnSpc>
                <a:spcPct val="100000"/>
              </a:lnSpc>
              <a:spcBef>
                <a:spcPts val="0"/>
              </a:spcBef>
              <a:spcAft>
                <a:spcPts val="0"/>
              </a:spcAft>
              <a:buClr>
                <a:srgbClr val="000000"/>
              </a:buClr>
              <a:buSzPts val="1400"/>
              <a:buFont typeface="Arial"/>
              <a:buNone/>
            </a:pPr>
            <a:r>
              <a:rPr lang="en-US" sz="1400" b="1" i="0" u="none" strike="noStrike" cap="none">
                <a:solidFill>
                  <a:srgbClr val="0F243E"/>
                </a:solidFill>
                <a:latin typeface="Century Gothic"/>
                <a:ea typeface="Century Gothic"/>
                <a:cs typeface="Century Gothic"/>
                <a:sym typeface="Century Gothic"/>
              </a:rPr>
              <a:t>		</a:t>
            </a:r>
            <a:r>
              <a:rPr lang="en-US" sz="1400" b="0" i="0" u="none" strike="noStrike" cap="none">
                <a:solidFill>
                  <a:srgbClr val="0F243E"/>
                </a:solidFill>
                <a:latin typeface="Century Gothic"/>
                <a:ea typeface="Century Gothic"/>
                <a:cs typeface="Century Gothic"/>
                <a:sym typeface="Century Gothic"/>
              </a:rPr>
              <a:t>nombre = “pepperoni”</a:t>
            </a:r>
            <a:endParaRPr/>
          </a:p>
          <a:p>
            <a:pPr marL="496888" marR="0" lvl="2" indent="0" algn="l" rtl="0">
              <a:lnSpc>
                <a:spcPct val="100000"/>
              </a:lnSpc>
              <a:spcBef>
                <a:spcPts val="0"/>
              </a:spcBef>
              <a:spcAft>
                <a:spcPts val="0"/>
              </a:spcAft>
              <a:buClr>
                <a:srgbClr val="000000"/>
              </a:buClr>
              <a:buSzPts val="1400"/>
              <a:buFont typeface="Arial"/>
              <a:buNone/>
            </a:pPr>
            <a:r>
              <a:rPr lang="en-US" sz="1400" b="0" i="0" u="none" strike="noStrike" cap="none">
                <a:solidFill>
                  <a:srgbClr val="0F243E"/>
                </a:solidFill>
                <a:latin typeface="Century Gothic"/>
                <a:ea typeface="Century Gothic"/>
                <a:cs typeface="Century Gothic"/>
                <a:sym typeface="Century Gothic"/>
              </a:rPr>
              <a:t>		tamano = “grande”</a:t>
            </a:r>
            <a:endParaRPr/>
          </a:p>
          <a:p>
            <a:pPr marL="496888" marR="0" lvl="2" indent="0" algn="l" rtl="0">
              <a:lnSpc>
                <a:spcPct val="100000"/>
              </a:lnSpc>
              <a:spcBef>
                <a:spcPts val="0"/>
              </a:spcBef>
              <a:spcAft>
                <a:spcPts val="0"/>
              </a:spcAft>
              <a:buClr>
                <a:srgbClr val="000000"/>
              </a:buClr>
              <a:buSzPts val="1400"/>
              <a:buFont typeface="Arial"/>
              <a:buNone/>
            </a:pPr>
            <a:r>
              <a:rPr lang="en-US" sz="1400" b="0" i="0" u="none" strike="noStrike" cap="none">
                <a:solidFill>
                  <a:srgbClr val="0F243E"/>
                </a:solidFill>
                <a:latin typeface="Century Gothic"/>
                <a:ea typeface="Century Gothic"/>
                <a:cs typeface="Century Gothic"/>
                <a:sym typeface="Century Gothic"/>
              </a:rPr>
              <a:t>		masa = “gruesa”</a:t>
            </a: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472" name="Google Shape;472;p42"/>
          <p:cNvPicPr preferRelativeResize="0"/>
          <p:nvPr/>
        </p:nvPicPr>
        <p:blipFill rotWithShape="1">
          <a:blip r:embed="rId3">
            <a:alphaModFix/>
          </a:blip>
          <a:srcRect/>
          <a:stretch/>
        </p:blipFill>
        <p:spPr>
          <a:xfrm>
            <a:off x="389520" y="1371389"/>
            <a:ext cx="8089900" cy="3771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43"/>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78" name="Google Shape;478;p43"/>
          <p:cNvSpPr/>
          <p:nvPr/>
        </p:nvSpPr>
        <p:spPr>
          <a:xfrm>
            <a:off x="5618922" y="3975923"/>
            <a:ext cx="525727" cy="291548"/>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9" name="Google Shape;479;p43"/>
          <p:cNvSpPr txBox="1">
            <a:spLocks noGrp="1"/>
          </p:cNvSpPr>
          <p:nvPr>
            <p:ph type="body" idx="1"/>
          </p:nvPr>
        </p:nvSpPr>
        <p:spPr>
          <a:xfrm>
            <a:off x="283815" y="1060309"/>
            <a:ext cx="8555700" cy="5592282"/>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n-US">
                <a:solidFill>
                  <a:srgbClr val="0F243E"/>
                </a:solidFill>
              </a:rPr>
              <a:t>Pueden haber muchos constructores en una clase, con distintos parámetros, pero se ejecuta sólo uno al crear un objeto.</a:t>
            </a:r>
            <a:endParaRPr/>
          </a:p>
          <a:p>
            <a:pPr marL="50800" lvl="0" indent="0" algn="just" rtl="0">
              <a:lnSpc>
                <a:spcPct val="90000"/>
              </a:lnSpc>
              <a:spcBef>
                <a:spcPts val="1000"/>
              </a:spcBef>
              <a:spcAft>
                <a:spcPts val="0"/>
              </a:spcAft>
              <a:buSzPts val="2800"/>
              <a:buNone/>
            </a:pPr>
            <a:endParaRPr>
              <a:solidFill>
                <a:srgbClr val="0F243E"/>
              </a:solidFill>
            </a:endParaRPr>
          </a:p>
          <a:p>
            <a:pPr marL="50800" lvl="0" indent="0" algn="just" rtl="0">
              <a:lnSpc>
                <a:spcPct val="90000"/>
              </a:lnSpc>
              <a:spcBef>
                <a:spcPts val="1000"/>
              </a:spcBef>
              <a:spcAft>
                <a:spcPts val="0"/>
              </a:spcAft>
              <a:buSzPts val="2800"/>
              <a:buNone/>
            </a:pPr>
            <a:endParaRPr>
              <a:solidFill>
                <a:srgbClr val="0F243E"/>
              </a:solidFill>
            </a:endParaRPr>
          </a:p>
          <a:p>
            <a:pPr marL="1028700" lvl="2" indent="0" algn="l" rtl="0">
              <a:lnSpc>
                <a:spcPct val="90000"/>
              </a:lnSpc>
              <a:spcBef>
                <a:spcPts val="500"/>
              </a:spcBef>
              <a:spcAft>
                <a:spcPts val="0"/>
              </a:spcAft>
              <a:buSzPts val="1800"/>
              <a:buNone/>
            </a:pPr>
            <a:endParaRPr b="1">
              <a:solidFill>
                <a:srgbClr val="0F243E"/>
              </a:solidFill>
              <a:latin typeface="Century Gothic"/>
              <a:ea typeface="Century Gothic"/>
              <a:cs typeface="Century Gothic"/>
              <a:sym typeface="Century Gothic"/>
            </a:endParaRPr>
          </a:p>
          <a:p>
            <a:pPr marL="1028700" lvl="2" indent="0" algn="l" rtl="0">
              <a:lnSpc>
                <a:spcPct val="90000"/>
              </a:lnSpc>
              <a:spcBef>
                <a:spcPts val="500"/>
              </a:spcBef>
              <a:spcAft>
                <a:spcPts val="0"/>
              </a:spcAft>
              <a:buSzPts val="1800"/>
              <a:buNone/>
            </a:pPr>
            <a:endParaRPr b="1">
              <a:solidFill>
                <a:srgbClr val="0F243E"/>
              </a:solidFill>
              <a:latin typeface="Century Gothic"/>
              <a:ea typeface="Century Gothic"/>
              <a:cs typeface="Century Gothic"/>
              <a:sym typeface="Century Gothic"/>
            </a:endParaRPr>
          </a:p>
          <a:p>
            <a:pPr marL="496888" lvl="2" indent="0" algn="l" rtl="0">
              <a:lnSpc>
                <a:spcPct val="90000"/>
              </a:lnSpc>
              <a:spcBef>
                <a:spcPts val="500"/>
              </a:spcBef>
              <a:spcAft>
                <a:spcPts val="0"/>
              </a:spcAft>
              <a:buSzPts val="1800"/>
              <a:buNone/>
            </a:pPr>
            <a:endParaRPr sz="2400">
              <a:solidFill>
                <a:srgbClr val="0F243E"/>
              </a:solidFill>
              <a:latin typeface="Calibri"/>
              <a:ea typeface="Calibri"/>
              <a:cs typeface="Calibri"/>
              <a:sym typeface="Calibri"/>
            </a:endParaRPr>
          </a:p>
          <a:p>
            <a:pPr marL="496888" lvl="2" indent="0" algn="l" rtl="0">
              <a:lnSpc>
                <a:spcPct val="90000"/>
              </a:lnSpc>
              <a:spcBef>
                <a:spcPts val="500"/>
              </a:spcBef>
              <a:spcAft>
                <a:spcPts val="0"/>
              </a:spcAft>
              <a:buSzPts val="1800"/>
              <a:buNone/>
            </a:pPr>
            <a:endParaRPr sz="1400">
              <a:solidFill>
                <a:srgbClr val="0F243E"/>
              </a:solidFill>
              <a:latin typeface="Franklin Gothic"/>
              <a:ea typeface="Franklin Gothic"/>
              <a:cs typeface="Franklin Gothic"/>
              <a:sym typeface="Franklin Gothic"/>
            </a:endParaRPr>
          </a:p>
          <a:p>
            <a:pPr marL="50800" lvl="0" indent="0" algn="l" rtl="0">
              <a:lnSpc>
                <a:spcPct val="90000"/>
              </a:lnSpc>
              <a:spcBef>
                <a:spcPts val="1000"/>
              </a:spcBef>
              <a:spcAft>
                <a:spcPts val="0"/>
              </a:spcAft>
              <a:buSzPts val="2800"/>
              <a:buNone/>
            </a:pPr>
            <a:r>
              <a:rPr lang="en-US" sz="1400" b="1">
                <a:solidFill>
                  <a:srgbClr val="0F243E"/>
                </a:solidFill>
                <a:latin typeface="Franklin Gothic"/>
                <a:ea typeface="Franklin Gothic"/>
                <a:cs typeface="Franklin Gothic"/>
                <a:sym typeface="Franklin Gothic"/>
              </a:rPr>
              <a:t>		</a:t>
            </a:r>
            <a:endParaRPr sz="1800" b="1">
              <a:solidFill>
                <a:srgbClr val="0F243E"/>
              </a:solidFill>
              <a:latin typeface="Century Gothic"/>
              <a:ea typeface="Century Gothic"/>
              <a:cs typeface="Century Gothic"/>
              <a:sym typeface="Century Gothic"/>
            </a:endParaRPr>
          </a:p>
          <a:p>
            <a:pPr marL="50800" lvl="0" indent="0" algn="l" rtl="0">
              <a:lnSpc>
                <a:spcPct val="90000"/>
              </a:lnSpc>
              <a:spcBef>
                <a:spcPts val="1000"/>
              </a:spcBef>
              <a:spcAft>
                <a:spcPts val="0"/>
              </a:spcAft>
              <a:buSzPts val="2800"/>
              <a:buNone/>
            </a:pPr>
            <a:r>
              <a:rPr lang="en-US" sz="18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50800" lvl="0" indent="0" algn="l" rtl="0">
              <a:lnSpc>
                <a:spcPct val="90000"/>
              </a:lnSpc>
              <a:spcBef>
                <a:spcPts val="1000"/>
              </a:spcBef>
              <a:spcAft>
                <a:spcPts val="0"/>
              </a:spcAft>
              <a:buSzPts val="2800"/>
              <a:buNone/>
            </a:pPr>
            <a:endParaRPr>
              <a:solidFill>
                <a:srgbClr val="0F243E"/>
              </a:solidFill>
            </a:endParaRPr>
          </a:p>
          <a:p>
            <a:pPr marL="2794000" lvl="6" indent="0" algn="l" rtl="0">
              <a:lnSpc>
                <a:spcPct val="90000"/>
              </a:lnSpc>
              <a:spcBef>
                <a:spcPts val="500"/>
              </a:spcBef>
              <a:spcAft>
                <a:spcPts val="0"/>
              </a:spcAft>
              <a:buSzPts val="1000"/>
              <a:buNone/>
            </a:pPr>
            <a:r>
              <a:rPr lang="en-US" sz="1400" b="1">
                <a:solidFill>
                  <a:srgbClr val="0F243E"/>
                </a:solidFill>
                <a:latin typeface="Century Gothic"/>
                <a:ea typeface="Century Gothic"/>
                <a:cs typeface="Century Gothic"/>
                <a:sym typeface="Century Gothic"/>
              </a:rPr>
              <a:t>	</a:t>
            </a: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a:p>
            <a:pPr marL="50800" lvl="0" indent="0" algn="l" rtl="0">
              <a:lnSpc>
                <a:spcPct val="90000"/>
              </a:lnSpc>
              <a:spcBef>
                <a:spcPts val="1000"/>
              </a:spcBef>
              <a:spcAft>
                <a:spcPts val="0"/>
              </a:spcAft>
              <a:buSzPts val="2800"/>
              <a:buNone/>
            </a:pPr>
            <a:endParaRPr/>
          </a:p>
        </p:txBody>
      </p:sp>
      <p:pic>
        <p:nvPicPr>
          <p:cNvPr id="480" name="Google Shape;480;p43"/>
          <p:cNvPicPr preferRelativeResize="0"/>
          <p:nvPr/>
        </p:nvPicPr>
        <p:blipFill rotWithShape="1">
          <a:blip r:embed="rId3">
            <a:alphaModFix/>
          </a:blip>
          <a:srcRect/>
          <a:stretch/>
        </p:blipFill>
        <p:spPr>
          <a:xfrm>
            <a:off x="708019" y="2101850"/>
            <a:ext cx="5499100" cy="2654300"/>
          </a:xfrm>
          <a:prstGeom prst="rect">
            <a:avLst/>
          </a:prstGeom>
          <a:noFill/>
          <a:ln>
            <a:noFill/>
          </a:ln>
        </p:spPr>
      </p:pic>
      <p:pic>
        <p:nvPicPr>
          <p:cNvPr id="481" name="Google Shape;481;p43"/>
          <p:cNvPicPr preferRelativeResize="0"/>
          <p:nvPr/>
        </p:nvPicPr>
        <p:blipFill rotWithShape="1">
          <a:blip r:embed="rId4">
            <a:alphaModFix/>
          </a:blip>
          <a:srcRect/>
          <a:stretch/>
        </p:blipFill>
        <p:spPr>
          <a:xfrm>
            <a:off x="3008338" y="4780606"/>
            <a:ext cx="2610584" cy="517413"/>
          </a:xfrm>
          <a:prstGeom prst="rect">
            <a:avLst/>
          </a:prstGeom>
          <a:noFill/>
          <a:ln>
            <a:noFill/>
          </a:ln>
        </p:spPr>
      </p:pic>
      <p:pic>
        <p:nvPicPr>
          <p:cNvPr id="482" name="Google Shape;482;p43"/>
          <p:cNvPicPr preferRelativeResize="0"/>
          <p:nvPr/>
        </p:nvPicPr>
        <p:blipFill rotWithShape="1">
          <a:blip r:embed="rId5">
            <a:alphaModFix/>
          </a:blip>
          <a:srcRect/>
          <a:stretch/>
        </p:blipFill>
        <p:spPr>
          <a:xfrm>
            <a:off x="1596215" y="5642699"/>
            <a:ext cx="5930900" cy="304800"/>
          </a:xfrm>
          <a:prstGeom prst="rect">
            <a:avLst/>
          </a:prstGeom>
          <a:noFill/>
          <a:ln>
            <a:noFill/>
          </a:ln>
        </p:spPr>
      </p:pic>
      <p:sp>
        <p:nvSpPr>
          <p:cNvPr id="483" name="Google Shape;483;p43"/>
          <p:cNvSpPr txBox="1"/>
          <p:nvPr/>
        </p:nvSpPr>
        <p:spPr>
          <a:xfrm>
            <a:off x="4086225" y="5120952"/>
            <a:ext cx="485775" cy="3702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400" b="0" i="0" u="none" strike="noStrike" cap="none">
                <a:solidFill>
                  <a:srgbClr val="00B0F0"/>
                </a:solidFill>
                <a:latin typeface="Arial"/>
                <a:ea typeface="Arial"/>
                <a:cs typeface="Arial"/>
                <a:sym typeface="Arial"/>
              </a:rPr>
              <a:t>o</a:t>
            </a:r>
            <a:endParaRPr/>
          </a:p>
        </p:txBody>
      </p:sp>
      <p:cxnSp>
        <p:nvCxnSpPr>
          <p:cNvPr id="484" name="Google Shape;484;p43"/>
          <p:cNvCxnSpPr>
            <a:stCxn id="482" idx="1"/>
          </p:cNvCxnSpPr>
          <p:nvPr/>
        </p:nvCxnSpPr>
        <p:spPr>
          <a:xfrm rot="10800000" flipH="1">
            <a:off x="1596215" y="4500599"/>
            <a:ext cx="167400" cy="1294500"/>
          </a:xfrm>
          <a:prstGeom prst="curvedConnector4">
            <a:avLst>
              <a:gd name="adj1" fmla="val -136559"/>
              <a:gd name="adj2" fmla="val 55888"/>
            </a:avLst>
          </a:prstGeom>
          <a:noFill/>
          <a:ln w="9525" cap="flat" cmpd="sng">
            <a:solidFill>
              <a:srgbClr val="DC2971"/>
            </a:solidFill>
            <a:prstDash val="solid"/>
            <a:round/>
            <a:headEnd type="none" w="sm" len="sm"/>
            <a:tailEnd type="triangle" w="med" len="med"/>
          </a:ln>
        </p:spPr>
      </p:cxnSp>
      <p:cxnSp>
        <p:nvCxnSpPr>
          <p:cNvPr id="485" name="Google Shape;485;p43"/>
          <p:cNvCxnSpPr/>
          <p:nvPr/>
        </p:nvCxnSpPr>
        <p:spPr>
          <a:xfrm rot="10800000">
            <a:off x="2101130" y="2704150"/>
            <a:ext cx="2212500" cy="2052000"/>
          </a:xfrm>
          <a:prstGeom prst="curvedConnector3">
            <a:avLst>
              <a:gd name="adj1" fmla="val 50000"/>
            </a:avLst>
          </a:prstGeom>
          <a:noFill/>
          <a:ln w="9525" cap="flat" cmpd="sng">
            <a:solidFill>
              <a:srgbClr val="DC2971"/>
            </a:solidFill>
            <a:prstDash val="solid"/>
            <a:round/>
            <a:headEnd type="none" w="sm" len="sm"/>
            <a:tailEnd type="triangle" w="med" len="med"/>
          </a:ln>
        </p:spPr>
      </p:cxnSp>
      <p:sp>
        <p:nvSpPr>
          <p:cNvPr id="486" name="Google Shape;486;p43"/>
          <p:cNvSpPr/>
          <p:nvPr/>
        </p:nvSpPr>
        <p:spPr>
          <a:xfrm>
            <a:off x="6189162" y="2704236"/>
            <a:ext cx="2398065" cy="969804"/>
          </a:xfrm>
          <a:custGeom>
            <a:avLst/>
            <a:gdLst/>
            <a:ahLst/>
            <a:cxnLst/>
            <a:rect l="l" t="t" r="r" b="b"/>
            <a:pathLst>
              <a:path w="2398065" h="969804" extrusionOk="0">
                <a:moveTo>
                  <a:pt x="0" y="0"/>
                </a:moveTo>
                <a:cubicBezTo>
                  <a:pt x="209585" y="-5097"/>
                  <a:pt x="447390" y="23855"/>
                  <a:pt x="575536" y="0"/>
                </a:cubicBezTo>
                <a:cubicBezTo>
                  <a:pt x="703682" y="-23855"/>
                  <a:pt x="943942" y="60839"/>
                  <a:pt x="1103110" y="0"/>
                </a:cubicBezTo>
                <a:cubicBezTo>
                  <a:pt x="1262278" y="-60839"/>
                  <a:pt x="1498741" y="57216"/>
                  <a:pt x="1750587" y="0"/>
                </a:cubicBezTo>
                <a:cubicBezTo>
                  <a:pt x="2002433" y="-57216"/>
                  <a:pt x="2096967" y="45275"/>
                  <a:pt x="2398065" y="0"/>
                </a:cubicBezTo>
                <a:cubicBezTo>
                  <a:pt x="2450804" y="156960"/>
                  <a:pt x="2342261" y="269627"/>
                  <a:pt x="2398065" y="475204"/>
                </a:cubicBezTo>
                <a:cubicBezTo>
                  <a:pt x="2453869" y="680781"/>
                  <a:pt x="2364856" y="735184"/>
                  <a:pt x="2398065" y="969804"/>
                </a:cubicBezTo>
                <a:cubicBezTo>
                  <a:pt x="2227286" y="1033941"/>
                  <a:pt x="2050227" y="969762"/>
                  <a:pt x="1798549" y="969804"/>
                </a:cubicBezTo>
                <a:cubicBezTo>
                  <a:pt x="1546871" y="969846"/>
                  <a:pt x="1364364" y="901551"/>
                  <a:pt x="1151071" y="969804"/>
                </a:cubicBezTo>
                <a:cubicBezTo>
                  <a:pt x="937778" y="1038057"/>
                  <a:pt x="825449" y="934899"/>
                  <a:pt x="623497" y="969804"/>
                </a:cubicBezTo>
                <a:cubicBezTo>
                  <a:pt x="421545" y="1004709"/>
                  <a:pt x="262468" y="968728"/>
                  <a:pt x="0" y="969804"/>
                </a:cubicBezTo>
                <a:cubicBezTo>
                  <a:pt x="-17062" y="748848"/>
                  <a:pt x="50921" y="639724"/>
                  <a:pt x="0" y="484902"/>
                </a:cubicBezTo>
                <a:cubicBezTo>
                  <a:pt x="-50921" y="330080"/>
                  <a:pt x="49123" y="13332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Cuando existe más de un método constructor se llama </a:t>
            </a:r>
            <a:r>
              <a:rPr lang="en-US" sz="1600" b="1" i="0" u="none" strike="noStrike" cap="none">
                <a:solidFill>
                  <a:srgbClr val="000000"/>
                </a:solidFill>
                <a:latin typeface="Century Gothic"/>
                <a:ea typeface="Century Gothic"/>
                <a:cs typeface="Century Gothic"/>
                <a:sym typeface="Century Gothic"/>
              </a:rPr>
              <a:t>sobrecarga</a:t>
            </a:r>
            <a:r>
              <a:rPr lang="en-US" sz="1400" b="1" i="0" u="none" strike="noStrike" cap="none">
                <a:solidFill>
                  <a:srgbClr val="000000"/>
                </a:solidFill>
                <a:latin typeface="Century Gothic"/>
                <a:ea typeface="Century Gothic"/>
                <a:cs typeface="Century Gothic"/>
                <a:sym typeface="Century Gothic"/>
              </a:rPr>
              <a:t> </a:t>
            </a:r>
            <a:r>
              <a:rPr lang="en-US" sz="1400" b="0" i="0" u="none" strike="noStrike" cap="none">
                <a:solidFill>
                  <a:srgbClr val="000000"/>
                </a:solidFill>
                <a:latin typeface="Century Gothic"/>
                <a:ea typeface="Century Gothic"/>
                <a:cs typeface="Century Gothic"/>
                <a:sym typeface="Century Gothic"/>
              </a:rPr>
              <a:t>de este método</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sp>
        <p:nvSpPr>
          <p:cNvPr id="487" name="Google Shape;487;p43"/>
          <p:cNvSpPr/>
          <p:nvPr/>
        </p:nvSpPr>
        <p:spPr>
          <a:xfrm>
            <a:off x="6088537" y="3921084"/>
            <a:ext cx="2665473" cy="1384995"/>
          </a:xfrm>
          <a:custGeom>
            <a:avLst/>
            <a:gdLst/>
            <a:ahLst/>
            <a:cxnLst/>
            <a:rect l="l" t="t" r="r" b="b"/>
            <a:pathLst>
              <a:path w="2665473" h="1384995" fill="none" extrusionOk="0">
                <a:moveTo>
                  <a:pt x="0" y="0"/>
                </a:moveTo>
                <a:cubicBezTo>
                  <a:pt x="153597" y="-38691"/>
                  <a:pt x="330185" y="16294"/>
                  <a:pt x="506440" y="0"/>
                </a:cubicBezTo>
                <a:cubicBezTo>
                  <a:pt x="682695" y="-16294"/>
                  <a:pt x="780008" y="31964"/>
                  <a:pt x="959570" y="0"/>
                </a:cubicBezTo>
                <a:cubicBezTo>
                  <a:pt x="1139132" y="-31964"/>
                  <a:pt x="1209189" y="2377"/>
                  <a:pt x="1439355" y="0"/>
                </a:cubicBezTo>
                <a:cubicBezTo>
                  <a:pt x="1669522" y="-2377"/>
                  <a:pt x="1881010" y="62517"/>
                  <a:pt x="1999105" y="0"/>
                </a:cubicBezTo>
                <a:cubicBezTo>
                  <a:pt x="2117200" y="-62517"/>
                  <a:pt x="2494224" y="5451"/>
                  <a:pt x="2665473" y="0"/>
                </a:cubicBezTo>
                <a:cubicBezTo>
                  <a:pt x="2676168" y="115851"/>
                  <a:pt x="2653812" y="327343"/>
                  <a:pt x="2665473" y="433965"/>
                </a:cubicBezTo>
                <a:cubicBezTo>
                  <a:pt x="2677134" y="540588"/>
                  <a:pt x="2658514" y="749540"/>
                  <a:pt x="2665473" y="854080"/>
                </a:cubicBezTo>
                <a:cubicBezTo>
                  <a:pt x="2672432" y="958620"/>
                  <a:pt x="2622685" y="1156165"/>
                  <a:pt x="2665473" y="1384995"/>
                </a:cubicBezTo>
                <a:cubicBezTo>
                  <a:pt x="2433910" y="1423948"/>
                  <a:pt x="2310537" y="1339171"/>
                  <a:pt x="2132378" y="1384995"/>
                </a:cubicBezTo>
                <a:cubicBezTo>
                  <a:pt x="1954220" y="1430819"/>
                  <a:pt x="1797467" y="1379644"/>
                  <a:pt x="1652593" y="1384995"/>
                </a:cubicBezTo>
                <a:cubicBezTo>
                  <a:pt x="1507720" y="1390346"/>
                  <a:pt x="1250295" y="1381177"/>
                  <a:pt x="1066189" y="1384995"/>
                </a:cubicBezTo>
                <a:cubicBezTo>
                  <a:pt x="882083" y="1388813"/>
                  <a:pt x="775183" y="1339002"/>
                  <a:pt x="559749" y="1384995"/>
                </a:cubicBezTo>
                <a:cubicBezTo>
                  <a:pt x="344315" y="1430988"/>
                  <a:pt x="267522" y="1328545"/>
                  <a:pt x="0" y="1384995"/>
                </a:cubicBezTo>
                <a:cubicBezTo>
                  <a:pt x="-36570" y="1187456"/>
                  <a:pt x="30444" y="1120883"/>
                  <a:pt x="0" y="909480"/>
                </a:cubicBezTo>
                <a:cubicBezTo>
                  <a:pt x="-30444" y="698078"/>
                  <a:pt x="3918" y="663944"/>
                  <a:pt x="0" y="461665"/>
                </a:cubicBezTo>
                <a:cubicBezTo>
                  <a:pt x="-3918" y="259386"/>
                  <a:pt x="41811" y="92515"/>
                  <a:pt x="0" y="0"/>
                </a:cubicBezTo>
                <a:close/>
              </a:path>
              <a:path w="2665473" h="1384995" extrusionOk="0">
                <a:moveTo>
                  <a:pt x="0" y="0"/>
                </a:moveTo>
                <a:cubicBezTo>
                  <a:pt x="176137" y="-36901"/>
                  <a:pt x="360849" y="41497"/>
                  <a:pt x="506440" y="0"/>
                </a:cubicBezTo>
                <a:cubicBezTo>
                  <a:pt x="652031" y="-41497"/>
                  <a:pt x="753308" y="15483"/>
                  <a:pt x="959570" y="0"/>
                </a:cubicBezTo>
                <a:cubicBezTo>
                  <a:pt x="1165832" y="-15483"/>
                  <a:pt x="1269110" y="33103"/>
                  <a:pt x="1545974" y="0"/>
                </a:cubicBezTo>
                <a:cubicBezTo>
                  <a:pt x="1822838" y="-33103"/>
                  <a:pt x="1867278" y="54573"/>
                  <a:pt x="2052414" y="0"/>
                </a:cubicBezTo>
                <a:cubicBezTo>
                  <a:pt x="2237550" y="-54573"/>
                  <a:pt x="2435922" y="36503"/>
                  <a:pt x="2665473" y="0"/>
                </a:cubicBezTo>
                <a:cubicBezTo>
                  <a:pt x="2667883" y="214376"/>
                  <a:pt x="2665311" y="260851"/>
                  <a:pt x="2665473" y="489365"/>
                </a:cubicBezTo>
                <a:cubicBezTo>
                  <a:pt x="2665635" y="717880"/>
                  <a:pt x="2654472" y="742713"/>
                  <a:pt x="2665473" y="951030"/>
                </a:cubicBezTo>
                <a:cubicBezTo>
                  <a:pt x="2676474" y="1159347"/>
                  <a:pt x="2658788" y="1279704"/>
                  <a:pt x="2665473" y="1384995"/>
                </a:cubicBezTo>
                <a:cubicBezTo>
                  <a:pt x="2432511" y="1439789"/>
                  <a:pt x="2362148" y="1374546"/>
                  <a:pt x="2185688" y="1384995"/>
                </a:cubicBezTo>
                <a:cubicBezTo>
                  <a:pt x="2009229" y="1395444"/>
                  <a:pt x="1872440" y="1328235"/>
                  <a:pt x="1652593" y="1384995"/>
                </a:cubicBezTo>
                <a:cubicBezTo>
                  <a:pt x="1432746" y="1441755"/>
                  <a:pt x="1295593" y="1335205"/>
                  <a:pt x="1119499" y="1384995"/>
                </a:cubicBezTo>
                <a:cubicBezTo>
                  <a:pt x="943405" y="1434785"/>
                  <a:pt x="815143" y="1335377"/>
                  <a:pt x="613059" y="1384995"/>
                </a:cubicBezTo>
                <a:cubicBezTo>
                  <a:pt x="410975" y="1434613"/>
                  <a:pt x="235556" y="1355210"/>
                  <a:pt x="0" y="1384995"/>
                </a:cubicBezTo>
                <a:cubicBezTo>
                  <a:pt x="-54680" y="1149872"/>
                  <a:pt x="22318" y="1000876"/>
                  <a:pt x="0" y="895630"/>
                </a:cubicBezTo>
                <a:cubicBezTo>
                  <a:pt x="-22318" y="790384"/>
                  <a:pt x="56894" y="529124"/>
                  <a:pt x="0" y="406265"/>
                </a:cubicBezTo>
                <a:cubicBezTo>
                  <a:pt x="-56894" y="283406"/>
                  <a:pt x="20996" y="175787"/>
                  <a:pt x="0" y="0"/>
                </a:cubicBezTo>
                <a:close/>
              </a:path>
            </a:pathLst>
          </a:custGeom>
          <a:noFill/>
          <a:ln w="9525" cap="flat" cmpd="sng">
            <a:solidFill>
              <a:srgbClr val="DC297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Una importante diferencia entre los constructores y los otros métodos es que los </a:t>
            </a:r>
            <a:r>
              <a:rPr lang="en-US" sz="1400" b="1" i="0" u="none" strike="noStrike" cap="none">
                <a:solidFill>
                  <a:srgbClr val="000000"/>
                </a:solidFill>
                <a:latin typeface="Century Gothic"/>
                <a:ea typeface="Century Gothic"/>
                <a:cs typeface="Century Gothic"/>
                <a:sym typeface="Century Gothic"/>
              </a:rPr>
              <a:t>constructores no pueden devolver valores,</a:t>
            </a:r>
            <a:r>
              <a:rPr lang="en-US" sz="1400" b="0" i="0" u="none" strike="noStrike" cap="none">
                <a:solidFill>
                  <a:srgbClr val="000000"/>
                </a:solidFill>
                <a:latin typeface="Century Gothic"/>
                <a:ea typeface="Century Gothic"/>
                <a:cs typeface="Century Gothic"/>
                <a:sym typeface="Century Gothic"/>
              </a:rPr>
              <a:t> ni siquiera void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493" name="Google Shape;493;p44"/>
          <p:cNvSpPr/>
          <p:nvPr/>
        </p:nvSpPr>
        <p:spPr>
          <a:xfrm>
            <a:off x="343393" y="1218600"/>
            <a:ext cx="8562067" cy="44934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dirty="0">
                <a:solidFill>
                  <a:srgbClr val="0F243E"/>
                </a:solidFill>
                <a:latin typeface="Century Gothic"/>
                <a:ea typeface="Century Gothic"/>
                <a:cs typeface="Century Gothic"/>
                <a:sym typeface="Century Gothic"/>
              </a:rPr>
              <a:t>Accesadores y Mutadores</a:t>
            </a:r>
            <a:endParaRPr dirty="0"/>
          </a:p>
          <a:p>
            <a:pPr marL="0" marR="0" lvl="0" indent="0" algn="l" rtl="0">
              <a:lnSpc>
                <a:spcPct val="100000"/>
              </a:lnSpc>
              <a:spcBef>
                <a:spcPts val="0"/>
              </a:spcBef>
              <a:spcAft>
                <a:spcPts val="0"/>
              </a:spcAft>
              <a:buNone/>
            </a:pPr>
            <a:endParaRPr lang="es-CL" sz="1800" b="1" i="1" u="none" strike="noStrike" cap="none" dirty="0" smtClean="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es-CL" sz="2000" b="0" i="0" u="none" strike="noStrike" cap="none" dirty="0" smtClean="0">
                <a:solidFill>
                  <a:srgbClr val="0F243E"/>
                </a:solidFill>
                <a:latin typeface="Calibri"/>
                <a:ea typeface="Calibri"/>
                <a:cs typeface="Calibri"/>
                <a:sym typeface="Calibri"/>
              </a:rPr>
              <a:t>Los métodos utilizados para </a:t>
            </a:r>
            <a:r>
              <a:rPr lang="es-CL" sz="2000" b="1" i="0" u="none" strike="noStrike" cap="none" dirty="0" smtClean="0">
                <a:solidFill>
                  <a:srgbClr val="0F243E"/>
                </a:solidFill>
                <a:latin typeface="Calibri"/>
                <a:ea typeface="Calibri"/>
                <a:cs typeface="Calibri"/>
                <a:sym typeface="Calibri"/>
              </a:rPr>
              <a:t>obtener</a:t>
            </a:r>
            <a:r>
              <a:rPr lang="es-CL" sz="2000" b="0" i="0" u="none" strike="noStrike" cap="none" dirty="0" smtClean="0">
                <a:solidFill>
                  <a:srgbClr val="0F243E"/>
                </a:solidFill>
                <a:latin typeface="Calibri"/>
                <a:ea typeface="Calibri"/>
                <a:cs typeface="Calibri"/>
                <a:sym typeface="Calibri"/>
              </a:rPr>
              <a:t> información de un objeto se llaman métodos </a:t>
            </a:r>
            <a:r>
              <a:rPr lang="es-CL" sz="2000" b="1" i="0" u="none" strike="noStrike" cap="none" dirty="0" smtClean="0">
                <a:solidFill>
                  <a:srgbClr val="0F243E"/>
                </a:solidFill>
                <a:latin typeface="Calibri"/>
                <a:ea typeface="Calibri"/>
                <a:cs typeface="Calibri"/>
                <a:sym typeface="Calibri"/>
              </a:rPr>
              <a:t>accesadores</a:t>
            </a:r>
            <a:r>
              <a:rPr lang="es-CL" sz="2000" b="0" i="0" u="none" strike="noStrike" cap="none" dirty="0" smtClean="0">
                <a:solidFill>
                  <a:srgbClr val="0F243E"/>
                </a:solidFill>
                <a:latin typeface="Calibri"/>
                <a:ea typeface="Calibri"/>
                <a:cs typeface="Calibri"/>
                <a:sym typeface="Calibri"/>
              </a:rPr>
              <a:t>.</a:t>
            </a:r>
          </a:p>
          <a:p>
            <a:pPr marL="0" marR="0" lvl="0" indent="0" algn="just" rtl="0">
              <a:lnSpc>
                <a:spcPct val="100000"/>
              </a:lnSpc>
              <a:spcBef>
                <a:spcPts val="0"/>
              </a:spcBef>
              <a:spcAft>
                <a:spcPts val="0"/>
              </a:spcAft>
              <a:buNone/>
            </a:pPr>
            <a:endParaRPr lang="es-CL" sz="2000" dirty="0" smtClean="0"/>
          </a:p>
          <a:p>
            <a:pPr marL="0" marR="0" lvl="0" indent="0" algn="just" rtl="0">
              <a:lnSpc>
                <a:spcPct val="100000"/>
              </a:lnSpc>
              <a:spcBef>
                <a:spcPts val="0"/>
              </a:spcBef>
              <a:spcAft>
                <a:spcPts val="0"/>
              </a:spcAft>
              <a:buNone/>
            </a:pPr>
            <a:r>
              <a:rPr lang="es-CL" sz="2000" b="0" i="0" u="none" strike="noStrike" cap="none" dirty="0" smtClean="0">
                <a:solidFill>
                  <a:srgbClr val="0F243E"/>
                </a:solidFill>
                <a:latin typeface="Calibri"/>
                <a:ea typeface="Calibri"/>
                <a:cs typeface="Calibri"/>
                <a:sym typeface="Calibri"/>
              </a:rPr>
              <a:t>Los métodos utilizados para </a:t>
            </a:r>
            <a:r>
              <a:rPr lang="es-CL" sz="2000" b="1" i="0" u="none" strike="noStrike" cap="none" dirty="0" smtClean="0">
                <a:solidFill>
                  <a:srgbClr val="0F243E"/>
                </a:solidFill>
                <a:latin typeface="Calibri"/>
                <a:ea typeface="Calibri"/>
                <a:cs typeface="Calibri"/>
                <a:sym typeface="Calibri"/>
              </a:rPr>
              <a:t>modificar</a:t>
            </a:r>
            <a:r>
              <a:rPr lang="es-CL" sz="2000" b="0" i="0" u="none" strike="noStrike" cap="none" dirty="0" smtClean="0">
                <a:solidFill>
                  <a:srgbClr val="0F243E"/>
                </a:solidFill>
                <a:latin typeface="Calibri"/>
                <a:ea typeface="Calibri"/>
                <a:cs typeface="Calibri"/>
                <a:sym typeface="Calibri"/>
              </a:rPr>
              <a:t> información de un objeto se llaman métodos </a:t>
            </a:r>
            <a:r>
              <a:rPr lang="es-CL" sz="2000" b="1" i="0" u="none" strike="noStrike" cap="none" dirty="0" smtClean="0">
                <a:solidFill>
                  <a:srgbClr val="0F243E"/>
                </a:solidFill>
                <a:latin typeface="Calibri"/>
                <a:ea typeface="Calibri"/>
                <a:cs typeface="Calibri"/>
                <a:sym typeface="Calibri"/>
              </a:rPr>
              <a:t>mutadores</a:t>
            </a:r>
            <a:r>
              <a:rPr lang="es-CL" sz="2000" b="0" i="0" u="none" strike="noStrike" cap="none" dirty="0" smtClean="0">
                <a:solidFill>
                  <a:srgbClr val="0F243E"/>
                </a:solidFill>
                <a:latin typeface="Calibri"/>
                <a:ea typeface="Calibri"/>
                <a:cs typeface="Calibri"/>
                <a:sym typeface="Calibri"/>
              </a:rPr>
              <a:t>.</a:t>
            </a:r>
          </a:p>
          <a:p>
            <a:pPr marL="0" marR="0" lvl="0" indent="0" algn="just" rtl="0">
              <a:lnSpc>
                <a:spcPct val="100000"/>
              </a:lnSpc>
              <a:spcBef>
                <a:spcPts val="0"/>
              </a:spcBef>
              <a:spcAft>
                <a:spcPts val="0"/>
              </a:spcAft>
              <a:buNone/>
            </a:pPr>
            <a:endParaRPr lang="es-CL" sz="2000" dirty="0" smtClean="0"/>
          </a:p>
          <a:p>
            <a:pPr marL="0" marR="0" lvl="0" indent="0" algn="just" rtl="0">
              <a:lnSpc>
                <a:spcPct val="100000"/>
              </a:lnSpc>
              <a:spcBef>
                <a:spcPts val="0"/>
              </a:spcBef>
              <a:spcAft>
                <a:spcPts val="0"/>
              </a:spcAft>
              <a:buNone/>
            </a:pPr>
            <a:r>
              <a:rPr lang="es-CL" sz="2000" b="0" i="0" u="none" strike="noStrike" cap="none" dirty="0" smtClean="0">
                <a:solidFill>
                  <a:srgbClr val="0F243E"/>
                </a:solidFill>
                <a:latin typeface="Calibri"/>
                <a:ea typeface="Calibri"/>
                <a:cs typeface="Calibri"/>
                <a:sym typeface="Calibri"/>
              </a:rPr>
              <a:t>Para agregarlos al código, nos posicionamos en la clase,  desplegamos el menú y seleccionamos insertar código. Luego, elegimos </a:t>
            </a:r>
            <a:r>
              <a:rPr lang="es-CL" sz="2000" b="0" i="0" u="none" strike="noStrike" cap="none" dirty="0" err="1" smtClean="0">
                <a:solidFill>
                  <a:srgbClr val="0F243E"/>
                </a:solidFill>
                <a:latin typeface="Calibri"/>
                <a:ea typeface="Calibri"/>
                <a:cs typeface="Calibri"/>
                <a:sym typeface="Calibri"/>
              </a:rPr>
              <a:t>Getter</a:t>
            </a:r>
            <a:r>
              <a:rPr lang="es-CL" sz="2000" b="0" i="0" u="none" strike="noStrike" cap="none" dirty="0" smtClean="0">
                <a:solidFill>
                  <a:srgbClr val="0F243E"/>
                </a:solidFill>
                <a:latin typeface="Calibri"/>
                <a:ea typeface="Calibri"/>
                <a:cs typeface="Calibri"/>
                <a:sym typeface="Calibri"/>
              </a:rPr>
              <a:t> and Setter: </a:t>
            </a:r>
            <a:endParaRPr lang="es-CL" sz="2000" dirty="0" smtClean="0"/>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l" rtl="0">
              <a:lnSpc>
                <a:spcPct val="100000"/>
              </a:lnSpc>
              <a:spcBef>
                <a:spcPts val="0"/>
              </a:spcBef>
              <a:spcAft>
                <a:spcPts val="0"/>
              </a:spcAft>
              <a:buNone/>
            </a:pPr>
            <a:endParaRPr sz="1800" b="1" i="1" u="none" strike="noStrike" cap="none" dirty="0">
              <a:solidFill>
                <a:srgbClr val="0F243E"/>
              </a:solidFill>
              <a:latin typeface="Century Gothic"/>
              <a:ea typeface="Century Gothic"/>
              <a:cs typeface="Century Gothic"/>
              <a:sym typeface="Century Gothic"/>
            </a:endParaRPr>
          </a:p>
        </p:txBody>
      </p:sp>
      <p:pic>
        <p:nvPicPr>
          <p:cNvPr id="494" name="Google Shape;494;p44"/>
          <p:cNvPicPr preferRelativeResize="0"/>
          <p:nvPr/>
        </p:nvPicPr>
        <p:blipFill rotWithShape="1">
          <a:blip r:embed="rId3">
            <a:alphaModFix/>
          </a:blip>
          <a:srcRect/>
          <a:stretch/>
        </p:blipFill>
        <p:spPr>
          <a:xfrm>
            <a:off x="2628686" y="4361998"/>
            <a:ext cx="1758604" cy="2275307"/>
          </a:xfrm>
          <a:prstGeom prst="rect">
            <a:avLst/>
          </a:prstGeom>
          <a:noFill/>
          <a:ln>
            <a:noFill/>
          </a:ln>
        </p:spPr>
      </p:pic>
      <p:sp>
        <p:nvSpPr>
          <p:cNvPr id="495" name="Google Shape;495;p44"/>
          <p:cNvSpPr/>
          <p:nvPr/>
        </p:nvSpPr>
        <p:spPr>
          <a:xfrm>
            <a:off x="5137706" y="4865444"/>
            <a:ext cx="3423198" cy="607704"/>
          </a:xfrm>
          <a:custGeom>
            <a:avLst/>
            <a:gdLst/>
            <a:ahLst/>
            <a:cxnLst/>
            <a:rect l="l" t="t" r="r" b="b"/>
            <a:pathLst>
              <a:path w="3423198" h="607704" extrusionOk="0">
                <a:moveTo>
                  <a:pt x="0" y="0"/>
                </a:moveTo>
                <a:cubicBezTo>
                  <a:pt x="143874" y="-34451"/>
                  <a:pt x="369467" y="20250"/>
                  <a:pt x="536301" y="0"/>
                </a:cubicBezTo>
                <a:cubicBezTo>
                  <a:pt x="703135" y="-20250"/>
                  <a:pt x="904122" y="11313"/>
                  <a:pt x="1004138" y="0"/>
                </a:cubicBezTo>
                <a:cubicBezTo>
                  <a:pt x="1104154" y="-11313"/>
                  <a:pt x="1505438" y="46040"/>
                  <a:pt x="1643135" y="0"/>
                </a:cubicBezTo>
                <a:cubicBezTo>
                  <a:pt x="1780832" y="-46040"/>
                  <a:pt x="1961217" y="6697"/>
                  <a:pt x="2179436" y="0"/>
                </a:cubicBezTo>
                <a:cubicBezTo>
                  <a:pt x="2397655" y="-6697"/>
                  <a:pt x="2487134" y="31971"/>
                  <a:pt x="2715737" y="0"/>
                </a:cubicBezTo>
                <a:cubicBezTo>
                  <a:pt x="2944340" y="-31971"/>
                  <a:pt x="3188715" y="24976"/>
                  <a:pt x="3423198" y="0"/>
                </a:cubicBezTo>
                <a:cubicBezTo>
                  <a:pt x="3433147" y="111837"/>
                  <a:pt x="3407087" y="229997"/>
                  <a:pt x="3423198" y="291698"/>
                </a:cubicBezTo>
                <a:cubicBezTo>
                  <a:pt x="3439309" y="353399"/>
                  <a:pt x="3385351" y="524926"/>
                  <a:pt x="3423198" y="607704"/>
                </a:cubicBezTo>
                <a:cubicBezTo>
                  <a:pt x="3274579" y="629342"/>
                  <a:pt x="3125049" y="587720"/>
                  <a:pt x="2921129" y="607704"/>
                </a:cubicBezTo>
                <a:cubicBezTo>
                  <a:pt x="2717209" y="627688"/>
                  <a:pt x="2553004" y="570681"/>
                  <a:pt x="2350596" y="607704"/>
                </a:cubicBezTo>
                <a:cubicBezTo>
                  <a:pt x="2148188" y="644727"/>
                  <a:pt x="2017219" y="569125"/>
                  <a:pt x="1780063" y="607704"/>
                </a:cubicBezTo>
                <a:cubicBezTo>
                  <a:pt x="1542907" y="646283"/>
                  <a:pt x="1482851" y="597983"/>
                  <a:pt x="1243762" y="607704"/>
                </a:cubicBezTo>
                <a:cubicBezTo>
                  <a:pt x="1004673" y="617425"/>
                  <a:pt x="874941" y="599420"/>
                  <a:pt x="604765" y="607704"/>
                </a:cubicBezTo>
                <a:cubicBezTo>
                  <a:pt x="334589" y="615988"/>
                  <a:pt x="256544" y="599693"/>
                  <a:pt x="0" y="607704"/>
                </a:cubicBezTo>
                <a:cubicBezTo>
                  <a:pt x="-24379" y="469211"/>
                  <a:pt x="27183" y="419206"/>
                  <a:pt x="0" y="316006"/>
                </a:cubicBezTo>
                <a:cubicBezTo>
                  <a:pt x="-27183" y="212806"/>
                  <a:pt x="25258" y="109886"/>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Getter       Accesadores      Obtienen    </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Setter        Mutadores           Modifican</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cxnSp>
        <p:nvCxnSpPr>
          <p:cNvPr id="496" name="Google Shape;496;p44"/>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cxnSp>
        <p:nvCxnSpPr>
          <p:cNvPr id="497" name="Google Shape;497;p44"/>
          <p:cNvCxnSpPr/>
          <p:nvPr/>
        </p:nvCxnSpPr>
        <p:spPr>
          <a:xfrm>
            <a:off x="5811080" y="5241234"/>
            <a:ext cx="181171" cy="0"/>
          </a:xfrm>
          <a:prstGeom prst="straightConnector1">
            <a:avLst/>
          </a:prstGeom>
          <a:noFill/>
          <a:ln w="9525" cap="flat" cmpd="sng">
            <a:solidFill>
              <a:srgbClr val="DC2971"/>
            </a:solidFill>
            <a:prstDash val="solid"/>
            <a:round/>
            <a:headEnd type="none" w="sm" len="sm"/>
            <a:tailEnd type="triangle" w="med" len="med"/>
          </a:ln>
        </p:spPr>
      </p:cxnSp>
      <p:cxnSp>
        <p:nvCxnSpPr>
          <p:cNvPr id="498" name="Google Shape;498;p44"/>
          <p:cNvCxnSpPr/>
          <p:nvPr/>
        </p:nvCxnSpPr>
        <p:spPr>
          <a:xfrm>
            <a:off x="7248935" y="5234610"/>
            <a:ext cx="181171" cy="0"/>
          </a:xfrm>
          <a:prstGeom prst="straightConnector1">
            <a:avLst/>
          </a:prstGeom>
          <a:noFill/>
          <a:ln w="9525" cap="flat" cmpd="sng">
            <a:solidFill>
              <a:srgbClr val="DC2971"/>
            </a:solidFill>
            <a:prstDash val="solid"/>
            <a:round/>
            <a:headEnd type="none" w="sm" len="sm"/>
            <a:tailEnd type="triangle" w="med" len="med"/>
          </a:ln>
        </p:spPr>
      </p:cxnSp>
      <p:cxnSp>
        <p:nvCxnSpPr>
          <p:cNvPr id="499" name="Google Shape;499;p44"/>
          <p:cNvCxnSpPr/>
          <p:nvPr/>
        </p:nvCxnSpPr>
        <p:spPr>
          <a:xfrm>
            <a:off x="7348327" y="5042453"/>
            <a:ext cx="181171" cy="0"/>
          </a:xfrm>
          <a:prstGeom prst="straightConnector1">
            <a:avLst/>
          </a:prstGeom>
          <a:noFill/>
          <a:ln w="9525" cap="flat" cmpd="sng">
            <a:solidFill>
              <a:srgbClr val="DC2971"/>
            </a:solidFill>
            <a:prstDash val="solid"/>
            <a:round/>
            <a:headEnd type="none" w="sm" len="sm"/>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4" name="Google Shape;504;p45"/>
          <p:cNvPicPr preferRelativeResize="0"/>
          <p:nvPr/>
        </p:nvPicPr>
        <p:blipFill rotWithShape="1">
          <a:blip r:embed="rId3">
            <a:alphaModFix/>
          </a:blip>
          <a:srcRect/>
          <a:stretch/>
        </p:blipFill>
        <p:spPr>
          <a:xfrm>
            <a:off x="225287" y="2468181"/>
            <a:ext cx="3096649" cy="4244928"/>
          </a:xfrm>
          <a:prstGeom prst="rect">
            <a:avLst/>
          </a:prstGeom>
          <a:noFill/>
          <a:ln>
            <a:noFill/>
          </a:ln>
        </p:spPr>
      </p:pic>
      <p:sp>
        <p:nvSpPr>
          <p:cNvPr id="505" name="Google Shape;505;p45"/>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506" name="Google Shape;506;p45"/>
          <p:cNvSpPr/>
          <p:nvPr/>
        </p:nvSpPr>
        <p:spPr>
          <a:xfrm>
            <a:off x="343393" y="1218600"/>
            <a:ext cx="8562067" cy="24006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F243E"/>
                </a:solidFill>
                <a:latin typeface="Century Gothic"/>
                <a:ea typeface="Century Gothic"/>
                <a:cs typeface="Century Gothic"/>
                <a:sym typeface="Century Gothic"/>
              </a:rPr>
              <a:t>Accesadores y Mutadores</a:t>
            </a:r>
            <a:endParaRPr/>
          </a:p>
          <a:p>
            <a:pPr marL="0" marR="0" lvl="0" indent="0" algn="l" rtl="0">
              <a:lnSpc>
                <a:spcPct val="100000"/>
              </a:lnSpc>
              <a:spcBef>
                <a:spcPts val="0"/>
              </a:spcBef>
              <a:spcAft>
                <a:spcPts val="0"/>
              </a:spcAft>
              <a:buNone/>
            </a:pPr>
            <a:endParaRPr sz="1800" b="1" i="1" u="none" strike="noStrike" cap="none">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en-US" sz="2400" b="0" i="0" u="none" strike="noStrike" cap="none">
                <a:solidFill>
                  <a:srgbClr val="0F243E"/>
                </a:solidFill>
                <a:latin typeface="Calibri"/>
                <a:ea typeface="Calibri"/>
                <a:cs typeface="Calibri"/>
                <a:sym typeface="Calibri"/>
              </a:rPr>
              <a:t>Presionamos el botón Select All y luego Generate.</a:t>
            </a:r>
            <a:endParaRPr/>
          </a:p>
          <a:p>
            <a:pPr marL="0" marR="0" lvl="0" indent="0" algn="just"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a:p>
            <a:pPr marL="0" marR="0" lvl="0" indent="0" algn="l" rtl="0">
              <a:lnSpc>
                <a:spcPct val="100000"/>
              </a:lnSpc>
              <a:spcBef>
                <a:spcPts val="0"/>
              </a:spcBef>
              <a:spcAft>
                <a:spcPts val="0"/>
              </a:spcAft>
              <a:buNone/>
            </a:pPr>
            <a:endParaRPr sz="1800" b="1" i="1" u="none" strike="noStrike" cap="none">
              <a:solidFill>
                <a:srgbClr val="0F243E"/>
              </a:solidFill>
              <a:latin typeface="Century Gothic"/>
              <a:ea typeface="Century Gothic"/>
              <a:cs typeface="Century Gothic"/>
              <a:sym typeface="Century Gothic"/>
            </a:endParaRPr>
          </a:p>
        </p:txBody>
      </p:sp>
      <p:pic>
        <p:nvPicPr>
          <p:cNvPr id="507" name="Google Shape;507;p45"/>
          <p:cNvPicPr preferRelativeResize="0"/>
          <p:nvPr/>
        </p:nvPicPr>
        <p:blipFill rotWithShape="1">
          <a:blip r:embed="rId4">
            <a:alphaModFix/>
          </a:blip>
          <a:srcRect/>
          <a:stretch/>
        </p:blipFill>
        <p:spPr>
          <a:xfrm>
            <a:off x="3922063" y="2487037"/>
            <a:ext cx="3263501" cy="4164143"/>
          </a:xfrm>
          <a:prstGeom prst="rect">
            <a:avLst/>
          </a:prstGeom>
          <a:noFill/>
          <a:ln w="9525" cap="flat" cmpd="sng">
            <a:solidFill>
              <a:srgbClr val="0070C0"/>
            </a:solidFill>
            <a:prstDash val="solid"/>
            <a:round/>
            <a:headEnd type="none" w="sm" len="sm"/>
            <a:tailEnd type="none" w="sm" len="sm"/>
          </a:ln>
        </p:spPr>
      </p:pic>
      <p:pic>
        <p:nvPicPr>
          <p:cNvPr id="508" name="Google Shape;508;p45" descr="Círculo con flecha izquierda"/>
          <p:cNvPicPr preferRelativeResize="0"/>
          <p:nvPr/>
        </p:nvPicPr>
        <p:blipFill rotWithShape="1">
          <a:blip r:embed="rId5">
            <a:alphaModFix/>
          </a:blip>
          <a:srcRect/>
          <a:stretch/>
        </p:blipFill>
        <p:spPr>
          <a:xfrm>
            <a:off x="3264190" y="3973294"/>
            <a:ext cx="657743" cy="657743"/>
          </a:xfrm>
          <a:prstGeom prst="rect">
            <a:avLst/>
          </a:prstGeom>
          <a:noFill/>
          <a:ln>
            <a:noFill/>
          </a:ln>
        </p:spPr>
      </p:pic>
      <p:sp>
        <p:nvSpPr>
          <p:cNvPr id="509" name="Google Shape;509;p45"/>
          <p:cNvSpPr/>
          <p:nvPr/>
        </p:nvSpPr>
        <p:spPr>
          <a:xfrm>
            <a:off x="6876741" y="1033073"/>
            <a:ext cx="2146825" cy="1272806"/>
          </a:xfrm>
          <a:custGeom>
            <a:avLst/>
            <a:gdLst/>
            <a:ahLst/>
            <a:cxnLst/>
            <a:rect l="l" t="t" r="r" b="b"/>
            <a:pathLst>
              <a:path w="2146825" h="1272806" extrusionOk="0">
                <a:moveTo>
                  <a:pt x="0" y="0"/>
                </a:moveTo>
                <a:cubicBezTo>
                  <a:pt x="143280" y="-8140"/>
                  <a:pt x="385175" y="22229"/>
                  <a:pt x="515238" y="0"/>
                </a:cubicBezTo>
                <a:cubicBezTo>
                  <a:pt x="645301" y="-22229"/>
                  <a:pt x="808465" y="53672"/>
                  <a:pt x="987539" y="0"/>
                </a:cubicBezTo>
                <a:cubicBezTo>
                  <a:pt x="1166613" y="-53672"/>
                  <a:pt x="1378653" y="14556"/>
                  <a:pt x="1567182" y="0"/>
                </a:cubicBezTo>
                <a:cubicBezTo>
                  <a:pt x="1755711" y="-14556"/>
                  <a:pt x="1871966" y="47568"/>
                  <a:pt x="2146825" y="0"/>
                </a:cubicBezTo>
                <a:cubicBezTo>
                  <a:pt x="2171564" y="171411"/>
                  <a:pt x="2121159" y="225207"/>
                  <a:pt x="2146825" y="411541"/>
                </a:cubicBezTo>
                <a:cubicBezTo>
                  <a:pt x="2172491" y="597875"/>
                  <a:pt x="2106474" y="634433"/>
                  <a:pt x="2146825" y="810353"/>
                </a:cubicBezTo>
                <a:cubicBezTo>
                  <a:pt x="2187176" y="986273"/>
                  <a:pt x="2145693" y="1155658"/>
                  <a:pt x="2146825" y="1272806"/>
                </a:cubicBezTo>
                <a:cubicBezTo>
                  <a:pt x="1929386" y="1322476"/>
                  <a:pt x="1818705" y="1246719"/>
                  <a:pt x="1610119" y="1272806"/>
                </a:cubicBezTo>
                <a:cubicBezTo>
                  <a:pt x="1401533" y="1298893"/>
                  <a:pt x="1341513" y="1252928"/>
                  <a:pt x="1137817" y="1272806"/>
                </a:cubicBezTo>
                <a:cubicBezTo>
                  <a:pt x="934121" y="1292684"/>
                  <a:pt x="805024" y="1229828"/>
                  <a:pt x="601111" y="1272806"/>
                </a:cubicBezTo>
                <a:cubicBezTo>
                  <a:pt x="397198" y="1315784"/>
                  <a:pt x="164289" y="1218606"/>
                  <a:pt x="0" y="1272806"/>
                </a:cubicBezTo>
                <a:cubicBezTo>
                  <a:pt x="-3804" y="1122945"/>
                  <a:pt x="3400" y="950390"/>
                  <a:pt x="0" y="861265"/>
                </a:cubicBezTo>
                <a:cubicBezTo>
                  <a:pt x="-3400" y="772140"/>
                  <a:pt x="21373" y="589060"/>
                  <a:pt x="0" y="449725"/>
                </a:cubicBezTo>
                <a:cubicBezTo>
                  <a:pt x="-21373" y="310390"/>
                  <a:pt x="36498" y="18377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accesadores</a:t>
            </a:r>
            <a:endParaRPr/>
          </a:p>
          <a:p>
            <a:pPr marL="0" marR="0" lvl="0" indent="0" algn="l" rtl="0">
              <a:lnSpc>
                <a:spcPct val="100000"/>
              </a:lnSpc>
              <a:spcBef>
                <a:spcPts val="0"/>
              </a:spcBef>
              <a:spcAft>
                <a:spcPts val="0"/>
              </a:spcAft>
              <a:buNone/>
            </a:pPr>
            <a:r>
              <a:rPr lang="en-US" sz="1400" b="1" i="0" u="none" strike="noStrike" cap="none">
                <a:solidFill>
                  <a:srgbClr val="000000"/>
                </a:solidFill>
                <a:latin typeface="Century Gothic"/>
                <a:ea typeface="Century Gothic"/>
                <a:cs typeface="Century Gothic"/>
                <a:sym typeface="Century Gothic"/>
              </a:rPr>
              <a:t>get</a:t>
            </a:r>
            <a:r>
              <a:rPr lang="en-US" sz="1400" b="0" i="0" u="none" strike="noStrike" cap="none">
                <a:solidFill>
                  <a:srgbClr val="000000"/>
                </a:solidFill>
                <a:latin typeface="Century Gothic"/>
                <a:ea typeface="Century Gothic"/>
                <a:cs typeface="Century Gothic"/>
                <a:sym typeface="Century Gothic"/>
              </a:rPr>
              <a:t>NombreAtributo</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Mutadores</a:t>
            </a:r>
            <a:endParaRPr/>
          </a:p>
          <a:p>
            <a:pPr marL="0" marR="0" lvl="0" indent="0" algn="l" rtl="0">
              <a:lnSpc>
                <a:spcPct val="100000"/>
              </a:lnSpc>
              <a:spcBef>
                <a:spcPts val="0"/>
              </a:spcBef>
              <a:spcAft>
                <a:spcPts val="0"/>
              </a:spcAft>
              <a:buNone/>
            </a:pPr>
            <a:r>
              <a:rPr lang="en-US" sz="1400" b="1" i="0" u="none" strike="noStrike" cap="none">
                <a:solidFill>
                  <a:srgbClr val="000000"/>
                </a:solidFill>
                <a:latin typeface="Century Gothic"/>
                <a:ea typeface="Century Gothic"/>
                <a:cs typeface="Century Gothic"/>
                <a:sym typeface="Century Gothic"/>
              </a:rPr>
              <a:t>set</a:t>
            </a:r>
            <a:r>
              <a:rPr lang="en-US" sz="1400" b="0" i="0" u="none" strike="noStrike" cap="none">
                <a:solidFill>
                  <a:srgbClr val="000000"/>
                </a:solidFill>
                <a:latin typeface="Century Gothic"/>
                <a:ea typeface="Century Gothic"/>
                <a:cs typeface="Century Gothic"/>
                <a:sym typeface="Century Gothic"/>
              </a:rPr>
              <a:t>NombreAtributo</a:t>
            </a:r>
            <a:endParaRPr/>
          </a:p>
          <a:p>
            <a:pPr marL="0" marR="0" lvl="0" indent="0" algn="l"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Google Shape;514;p46"/>
          <p:cNvPicPr preferRelativeResize="0"/>
          <p:nvPr/>
        </p:nvPicPr>
        <p:blipFill rotWithShape="1">
          <a:blip r:embed="rId3">
            <a:alphaModFix/>
          </a:blip>
          <a:srcRect/>
          <a:stretch/>
        </p:blipFill>
        <p:spPr>
          <a:xfrm>
            <a:off x="314626" y="4320209"/>
            <a:ext cx="8490818" cy="2275071"/>
          </a:xfrm>
          <a:prstGeom prst="rect">
            <a:avLst/>
          </a:prstGeom>
          <a:noFill/>
          <a:ln w="9525" cap="flat" cmpd="sng">
            <a:solidFill>
              <a:srgbClr val="0070C0"/>
            </a:solidFill>
            <a:prstDash val="solid"/>
            <a:round/>
            <a:headEnd type="none" w="sm" len="sm"/>
            <a:tailEnd type="none" w="sm" len="sm"/>
          </a:ln>
        </p:spPr>
      </p:pic>
      <p:sp>
        <p:nvSpPr>
          <p:cNvPr id="515" name="Google Shape;515;p46"/>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516" name="Google Shape;516;p46"/>
          <p:cNvSpPr/>
          <p:nvPr/>
        </p:nvSpPr>
        <p:spPr>
          <a:xfrm>
            <a:off x="343393" y="1218600"/>
            <a:ext cx="8562067" cy="360094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dirty="0">
                <a:solidFill>
                  <a:srgbClr val="0F243E"/>
                </a:solidFill>
                <a:latin typeface="Century Gothic"/>
                <a:ea typeface="Century Gothic"/>
                <a:cs typeface="Century Gothic"/>
                <a:sym typeface="Century Gothic"/>
              </a:rPr>
              <a:t>Accesadores</a:t>
            </a:r>
            <a:endParaRPr dirty="0"/>
          </a:p>
          <a:p>
            <a:pPr marL="0" marR="0" lvl="0" indent="0" algn="l" rtl="0">
              <a:lnSpc>
                <a:spcPct val="100000"/>
              </a:lnSpc>
              <a:spcBef>
                <a:spcPts val="0"/>
              </a:spcBef>
              <a:spcAft>
                <a:spcPts val="0"/>
              </a:spcAft>
              <a:buNone/>
            </a:pPr>
            <a:endParaRPr sz="1800" b="1" i="1"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es-CL" sz="2400" b="0" i="0" u="none" strike="noStrike" cap="none" dirty="0" smtClean="0">
                <a:solidFill>
                  <a:srgbClr val="0F243E"/>
                </a:solidFill>
                <a:latin typeface="Calibri"/>
                <a:ea typeface="Calibri"/>
                <a:cs typeface="Calibri"/>
                <a:sym typeface="Calibri"/>
              </a:rPr>
              <a:t>El método </a:t>
            </a:r>
            <a:r>
              <a:rPr lang="es-CL" sz="2400" b="1" i="0" u="none" strike="noStrike" cap="none" dirty="0" err="1" smtClean="0">
                <a:solidFill>
                  <a:srgbClr val="0F243E"/>
                </a:solidFill>
                <a:latin typeface="Calibri"/>
                <a:ea typeface="Calibri"/>
                <a:cs typeface="Calibri"/>
                <a:sym typeface="Calibri"/>
              </a:rPr>
              <a:t>accesador</a:t>
            </a:r>
            <a:r>
              <a:rPr lang="es-CL" sz="2400" b="0" i="0" u="none" strike="noStrike" cap="none" dirty="0" smtClean="0">
                <a:solidFill>
                  <a:srgbClr val="0F243E"/>
                </a:solidFill>
                <a:latin typeface="Calibri"/>
                <a:ea typeface="Calibri"/>
                <a:cs typeface="Calibri"/>
                <a:sym typeface="Calibri"/>
              </a:rPr>
              <a:t> tiene como objetivo </a:t>
            </a:r>
            <a:r>
              <a:rPr lang="es-CL" sz="2400" b="1" i="0" u="none" strike="noStrike" cap="none" dirty="0" smtClean="0">
                <a:solidFill>
                  <a:srgbClr val="0F243E"/>
                </a:solidFill>
                <a:latin typeface="Calibri"/>
                <a:ea typeface="Calibri"/>
                <a:cs typeface="Calibri"/>
                <a:sym typeface="Calibri"/>
              </a:rPr>
              <a:t>obtener el contenido del atributo</a:t>
            </a:r>
            <a:r>
              <a:rPr lang="es-CL" sz="2400" b="0" i="0" u="none" strike="noStrike" cap="none" dirty="0" smtClean="0">
                <a:solidFill>
                  <a:srgbClr val="0F243E"/>
                </a:solidFill>
                <a:latin typeface="Calibri"/>
                <a:ea typeface="Calibri"/>
                <a:cs typeface="Calibri"/>
                <a:sym typeface="Calibri"/>
              </a:rPr>
              <a:t> para satisfacer un requerimiento.</a:t>
            </a:r>
          </a:p>
          <a:p>
            <a:pPr marL="0" marR="0" lvl="0" indent="0" algn="just" rtl="0">
              <a:lnSpc>
                <a:spcPct val="100000"/>
              </a:lnSpc>
              <a:spcBef>
                <a:spcPts val="0"/>
              </a:spcBef>
              <a:spcAft>
                <a:spcPts val="0"/>
              </a:spcAft>
              <a:buNone/>
            </a:pPr>
            <a:endParaRPr lang="es-CL" dirty="0" smtClean="0"/>
          </a:p>
          <a:p>
            <a:pPr marL="0" marR="0" lvl="0" indent="0" algn="just" rtl="0">
              <a:lnSpc>
                <a:spcPct val="100000"/>
              </a:lnSpc>
              <a:spcBef>
                <a:spcPts val="0"/>
              </a:spcBef>
              <a:spcAft>
                <a:spcPts val="0"/>
              </a:spcAft>
              <a:buNone/>
            </a:pPr>
            <a:r>
              <a:rPr lang="es-CL" sz="2400" b="0" i="0" u="none" strike="noStrike" cap="none" dirty="0" smtClean="0">
                <a:solidFill>
                  <a:srgbClr val="0F243E"/>
                </a:solidFill>
                <a:latin typeface="Calibri"/>
                <a:ea typeface="Calibri"/>
                <a:cs typeface="Calibri"/>
                <a:sym typeface="Calibri"/>
              </a:rPr>
              <a:t>Este método utiliza la sentencia </a:t>
            </a:r>
            <a:r>
              <a:rPr lang="es-CL" sz="2400" b="0" i="0" u="none" strike="noStrike" cap="none" dirty="0" err="1" smtClean="0">
                <a:solidFill>
                  <a:srgbClr val="0F243E"/>
                </a:solidFill>
                <a:latin typeface="Calibri"/>
                <a:ea typeface="Calibri"/>
                <a:cs typeface="Calibri"/>
                <a:sym typeface="Calibri"/>
              </a:rPr>
              <a:t>return</a:t>
            </a:r>
            <a:r>
              <a:rPr lang="es-CL" sz="2400" b="0" i="0" u="none" strike="noStrike" cap="none" dirty="0" smtClean="0">
                <a:solidFill>
                  <a:srgbClr val="0F243E"/>
                </a:solidFill>
                <a:latin typeface="Calibri"/>
                <a:ea typeface="Calibri"/>
                <a:cs typeface="Calibri"/>
                <a:sym typeface="Calibri"/>
              </a:rPr>
              <a:t>, que:</a:t>
            </a:r>
            <a:endParaRPr lang="es-CL" dirty="0" smtClean="0"/>
          </a:p>
          <a:p>
            <a:pPr marL="1203326" marR="0" lvl="8" indent="-484188" algn="just" rtl="0">
              <a:lnSpc>
                <a:spcPct val="100000"/>
              </a:lnSpc>
              <a:spcBef>
                <a:spcPts val="0"/>
              </a:spcBef>
              <a:spcAft>
                <a:spcPts val="0"/>
              </a:spcAft>
              <a:buClr>
                <a:srgbClr val="000000"/>
              </a:buClr>
              <a:buSzPts val="2000"/>
              <a:buFont typeface="Noto Sans Symbols"/>
              <a:buChar char="⮚"/>
            </a:pPr>
            <a:r>
              <a:rPr lang="es-CL" sz="2000" b="0" i="0" u="none" strike="noStrike" cap="none" dirty="0" smtClean="0">
                <a:solidFill>
                  <a:srgbClr val="0F243E"/>
                </a:solidFill>
                <a:latin typeface="Calibri"/>
                <a:ea typeface="Calibri"/>
                <a:cs typeface="Calibri"/>
                <a:sym typeface="Calibri"/>
              </a:rPr>
              <a:t>Entrega el valor de respuesta del método</a:t>
            </a:r>
            <a:endParaRPr lang="es-CL" dirty="0" smtClean="0"/>
          </a:p>
          <a:p>
            <a:pPr marL="1203326" marR="0" lvl="3" indent="-484188" algn="just" rtl="0">
              <a:lnSpc>
                <a:spcPct val="100000"/>
              </a:lnSpc>
              <a:spcBef>
                <a:spcPts val="0"/>
              </a:spcBef>
              <a:spcAft>
                <a:spcPts val="0"/>
              </a:spcAft>
              <a:buClr>
                <a:srgbClr val="000000"/>
              </a:buClr>
              <a:buSzPts val="2000"/>
              <a:buFont typeface="Noto Sans Symbols"/>
              <a:buChar char="⮚"/>
            </a:pPr>
            <a:r>
              <a:rPr lang="es-CL" sz="2000" b="0" i="0" u="none" strike="noStrike" cap="none" dirty="0" smtClean="0">
                <a:solidFill>
                  <a:srgbClr val="0F243E"/>
                </a:solidFill>
                <a:latin typeface="Calibri"/>
                <a:ea typeface="Calibri"/>
                <a:cs typeface="Calibri"/>
                <a:sym typeface="Calibri"/>
              </a:rPr>
              <a:t>Provoca el fin de la ejecución del método inmediatamente</a:t>
            </a:r>
            <a:endParaRPr lang="es-CL" dirty="0" smtClean="0"/>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F243E"/>
              </a:solidFill>
              <a:latin typeface="Calibri"/>
              <a:ea typeface="Calibri"/>
              <a:cs typeface="Calibri"/>
              <a:sym typeface="Calibri"/>
            </a:endParaRPr>
          </a:p>
          <a:p>
            <a:pPr marL="0" marR="0" lvl="0" indent="0" algn="l" rtl="0">
              <a:lnSpc>
                <a:spcPct val="100000"/>
              </a:lnSpc>
              <a:spcBef>
                <a:spcPts val="0"/>
              </a:spcBef>
              <a:spcAft>
                <a:spcPts val="0"/>
              </a:spcAft>
              <a:buNone/>
            </a:pPr>
            <a:endParaRPr sz="1800" b="1" i="1" u="none" strike="noStrike" cap="none" dirty="0">
              <a:solidFill>
                <a:srgbClr val="0F243E"/>
              </a:solidFill>
              <a:latin typeface="Century Gothic"/>
              <a:ea typeface="Century Gothic"/>
              <a:cs typeface="Century Gothic"/>
              <a:sym typeface="Century Gothic"/>
            </a:endParaRPr>
          </a:p>
        </p:txBody>
      </p:sp>
      <p:cxnSp>
        <p:nvCxnSpPr>
          <p:cNvPr id="517" name="Google Shape;517;p46"/>
          <p:cNvCxnSpPr/>
          <p:nvPr/>
        </p:nvCxnSpPr>
        <p:spPr>
          <a:xfrm>
            <a:off x="3004309" y="5700094"/>
            <a:ext cx="2206490" cy="0"/>
          </a:xfrm>
          <a:prstGeom prst="straightConnector1">
            <a:avLst/>
          </a:prstGeom>
          <a:noFill/>
          <a:ln w="25400" cap="flat" cmpd="sng">
            <a:solidFill>
              <a:schemeClr val="accent6"/>
            </a:solidFill>
            <a:prstDash val="solid"/>
            <a:round/>
            <a:headEnd type="none" w="sm" len="sm"/>
            <a:tailEnd type="triangle" w="med" len="med"/>
          </a:ln>
          <a:effectLst>
            <a:outerShdw blurRad="40000" dist="20000" dir="5400000" rotWithShape="0">
              <a:srgbClr val="000000">
                <a:alpha val="37647"/>
              </a:srgbClr>
            </a:outerShdw>
          </a:effectLst>
        </p:spPr>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47"/>
          <p:cNvSpPr txBox="1">
            <a:spLocks noGrp="1"/>
          </p:cNvSpPr>
          <p:nvPr>
            <p:ph type="title"/>
          </p:nvPr>
        </p:nvSpPr>
        <p:spPr>
          <a:xfrm>
            <a:off x="1763699" y="291296"/>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523" name="Google Shape;523;p47"/>
          <p:cNvSpPr/>
          <p:nvPr/>
        </p:nvSpPr>
        <p:spPr>
          <a:xfrm>
            <a:off x="5041887" y="1712001"/>
            <a:ext cx="3100430" cy="867057"/>
          </a:xfrm>
          <a:custGeom>
            <a:avLst/>
            <a:gdLst/>
            <a:ahLst/>
            <a:cxnLst/>
            <a:rect l="l" t="t" r="r" b="b"/>
            <a:pathLst>
              <a:path w="3100430" h="867057"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06639" y="144430"/>
                  <a:pt x="3058216" y="286358"/>
                  <a:pt x="3100430" y="416187"/>
                </a:cubicBezTo>
                <a:cubicBezTo>
                  <a:pt x="3142644" y="546016"/>
                  <a:pt x="3049267" y="719143"/>
                  <a:pt x="3100430" y="867057"/>
                </a:cubicBezTo>
                <a:cubicBezTo>
                  <a:pt x="2978765" y="870598"/>
                  <a:pt x="2826364" y="827042"/>
                  <a:pt x="2645700" y="867057"/>
                </a:cubicBezTo>
                <a:cubicBezTo>
                  <a:pt x="2465036" y="907072"/>
                  <a:pt x="2253876" y="859711"/>
                  <a:pt x="2128962" y="867057"/>
                </a:cubicBezTo>
                <a:cubicBezTo>
                  <a:pt x="2004048" y="874403"/>
                  <a:pt x="1851085" y="860711"/>
                  <a:pt x="1612224" y="867057"/>
                </a:cubicBezTo>
                <a:cubicBezTo>
                  <a:pt x="1373363" y="873403"/>
                  <a:pt x="1368935" y="820726"/>
                  <a:pt x="1126490" y="867057"/>
                </a:cubicBezTo>
                <a:cubicBezTo>
                  <a:pt x="884045" y="913388"/>
                  <a:pt x="689780" y="843777"/>
                  <a:pt x="547743" y="867057"/>
                </a:cubicBezTo>
                <a:cubicBezTo>
                  <a:pt x="405706" y="890337"/>
                  <a:pt x="185969" y="814127"/>
                  <a:pt x="0" y="867057"/>
                </a:cubicBezTo>
                <a:cubicBezTo>
                  <a:pt x="-15604" y="667871"/>
                  <a:pt x="20249" y="594883"/>
                  <a:pt x="0" y="450870"/>
                </a:cubicBezTo>
                <a:cubicBezTo>
                  <a:pt x="-20249" y="306857"/>
                  <a:pt x="22401" y="18488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modificador: public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retorno: String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nombre: getNombre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lista de parámetros: no tiene</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524" name="Google Shape;524;p47"/>
          <p:cNvPicPr preferRelativeResize="0"/>
          <p:nvPr/>
        </p:nvPicPr>
        <p:blipFill rotWithShape="1">
          <a:blip r:embed="rId3">
            <a:alphaModFix/>
          </a:blip>
          <a:srcRect/>
          <a:stretch/>
        </p:blipFill>
        <p:spPr>
          <a:xfrm>
            <a:off x="2215863" y="1752927"/>
            <a:ext cx="2667000" cy="800100"/>
          </a:xfrm>
          <a:prstGeom prst="rect">
            <a:avLst/>
          </a:prstGeom>
          <a:noFill/>
          <a:ln>
            <a:noFill/>
          </a:ln>
        </p:spPr>
      </p:pic>
      <p:sp>
        <p:nvSpPr>
          <p:cNvPr id="525" name="Google Shape;525;p47"/>
          <p:cNvSpPr/>
          <p:nvPr/>
        </p:nvSpPr>
        <p:spPr>
          <a:xfrm>
            <a:off x="330030" y="1253903"/>
            <a:ext cx="6452407"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F243E"/>
                </a:solidFill>
                <a:latin typeface="Calibri"/>
                <a:ea typeface="Calibri"/>
                <a:cs typeface="Calibri"/>
                <a:sym typeface="Calibri"/>
              </a:rPr>
              <a:t>Este método retorna el valor del atributo nombre:</a:t>
            </a:r>
            <a:endParaRPr/>
          </a:p>
          <a:p>
            <a:pPr marL="0" marR="0" lvl="0" indent="0" algn="l"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a:p>
            <a:pPr marL="0" marR="0" lvl="0" indent="0" algn="l"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p:txBody>
      </p:sp>
      <p:sp>
        <p:nvSpPr>
          <p:cNvPr id="526" name="Google Shape;526;p47"/>
          <p:cNvSpPr/>
          <p:nvPr/>
        </p:nvSpPr>
        <p:spPr>
          <a:xfrm>
            <a:off x="5525137" y="2867623"/>
            <a:ext cx="3100430" cy="1022064"/>
          </a:xfrm>
          <a:custGeom>
            <a:avLst/>
            <a:gdLst/>
            <a:ahLst/>
            <a:cxnLst/>
            <a:rect l="l" t="t" r="r" b="b"/>
            <a:pathLst>
              <a:path w="3100430" h="1022064"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23413" y="109196"/>
                  <a:pt x="3065304" y="346672"/>
                  <a:pt x="3100430" y="490591"/>
                </a:cubicBezTo>
                <a:cubicBezTo>
                  <a:pt x="3135556" y="634510"/>
                  <a:pt x="3078114" y="841508"/>
                  <a:pt x="3100430" y="1022064"/>
                </a:cubicBezTo>
                <a:cubicBezTo>
                  <a:pt x="2978765" y="1025605"/>
                  <a:pt x="2826364" y="982049"/>
                  <a:pt x="2645700" y="1022064"/>
                </a:cubicBezTo>
                <a:cubicBezTo>
                  <a:pt x="2465036" y="1062079"/>
                  <a:pt x="2253876" y="1014718"/>
                  <a:pt x="2128962" y="1022064"/>
                </a:cubicBezTo>
                <a:cubicBezTo>
                  <a:pt x="2004048" y="1029410"/>
                  <a:pt x="1851085" y="1015718"/>
                  <a:pt x="1612224" y="1022064"/>
                </a:cubicBezTo>
                <a:cubicBezTo>
                  <a:pt x="1373363" y="1028410"/>
                  <a:pt x="1368935" y="975733"/>
                  <a:pt x="1126490" y="1022064"/>
                </a:cubicBezTo>
                <a:cubicBezTo>
                  <a:pt x="884045" y="1068395"/>
                  <a:pt x="689780" y="998784"/>
                  <a:pt x="547743" y="1022064"/>
                </a:cubicBezTo>
                <a:cubicBezTo>
                  <a:pt x="405706" y="1045344"/>
                  <a:pt x="185969" y="969134"/>
                  <a:pt x="0" y="1022064"/>
                </a:cubicBezTo>
                <a:cubicBezTo>
                  <a:pt x="-27718" y="777865"/>
                  <a:pt x="17681" y="670963"/>
                  <a:pt x="0" y="531473"/>
                </a:cubicBezTo>
                <a:cubicBezTo>
                  <a:pt x="-17681" y="391983"/>
                  <a:pt x="1553" y="194893"/>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Al crear el objeto pizza1, se le asigna al atributo nombre el valor “pepperoni” en el constructor con parámetros</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527" name="Google Shape;527;p47"/>
          <p:cNvPicPr preferRelativeResize="0"/>
          <p:nvPr/>
        </p:nvPicPr>
        <p:blipFill rotWithShape="1">
          <a:blip r:embed="rId4">
            <a:alphaModFix/>
          </a:blip>
          <a:srcRect/>
          <a:stretch/>
        </p:blipFill>
        <p:spPr>
          <a:xfrm>
            <a:off x="165737" y="3116101"/>
            <a:ext cx="5359400" cy="495300"/>
          </a:xfrm>
          <a:prstGeom prst="rect">
            <a:avLst/>
          </a:prstGeom>
          <a:noFill/>
          <a:ln>
            <a:noFill/>
          </a:ln>
        </p:spPr>
      </p:pic>
      <p:pic>
        <p:nvPicPr>
          <p:cNvPr id="528" name="Google Shape;528;p47"/>
          <p:cNvPicPr preferRelativeResize="0"/>
          <p:nvPr/>
        </p:nvPicPr>
        <p:blipFill rotWithShape="1">
          <a:blip r:embed="rId5">
            <a:alphaModFix/>
          </a:blip>
          <a:srcRect/>
          <a:stretch/>
        </p:blipFill>
        <p:spPr>
          <a:xfrm>
            <a:off x="165737" y="4368471"/>
            <a:ext cx="3454400" cy="457200"/>
          </a:xfrm>
          <a:prstGeom prst="rect">
            <a:avLst/>
          </a:prstGeom>
          <a:noFill/>
          <a:ln>
            <a:noFill/>
          </a:ln>
        </p:spPr>
      </p:pic>
      <p:sp>
        <p:nvSpPr>
          <p:cNvPr id="529" name="Google Shape;529;p47"/>
          <p:cNvSpPr/>
          <p:nvPr/>
        </p:nvSpPr>
        <p:spPr>
          <a:xfrm>
            <a:off x="5525137" y="4154727"/>
            <a:ext cx="3100430" cy="1176030"/>
          </a:xfrm>
          <a:custGeom>
            <a:avLst/>
            <a:gdLst/>
            <a:ahLst/>
            <a:cxnLst/>
            <a:rect l="l" t="t" r="r" b="b"/>
            <a:pathLst>
              <a:path w="3100430" h="1176030"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47099" y="182367"/>
                  <a:pt x="3071815" y="316180"/>
                  <a:pt x="3100430" y="564494"/>
                </a:cubicBezTo>
                <a:cubicBezTo>
                  <a:pt x="3129045" y="812808"/>
                  <a:pt x="3042205" y="876854"/>
                  <a:pt x="3100430" y="1176030"/>
                </a:cubicBezTo>
                <a:cubicBezTo>
                  <a:pt x="2978765" y="1179571"/>
                  <a:pt x="2826364" y="1136015"/>
                  <a:pt x="2645700" y="1176030"/>
                </a:cubicBezTo>
                <a:cubicBezTo>
                  <a:pt x="2465036" y="1216045"/>
                  <a:pt x="2253876" y="1168684"/>
                  <a:pt x="2128962" y="1176030"/>
                </a:cubicBezTo>
                <a:cubicBezTo>
                  <a:pt x="2004048" y="1183376"/>
                  <a:pt x="1851085" y="1169684"/>
                  <a:pt x="1612224" y="1176030"/>
                </a:cubicBezTo>
                <a:cubicBezTo>
                  <a:pt x="1373363" y="1182376"/>
                  <a:pt x="1368935" y="1129699"/>
                  <a:pt x="1126490" y="1176030"/>
                </a:cubicBezTo>
                <a:cubicBezTo>
                  <a:pt x="884045" y="1222361"/>
                  <a:pt x="689780" y="1152750"/>
                  <a:pt x="547743" y="1176030"/>
                </a:cubicBezTo>
                <a:cubicBezTo>
                  <a:pt x="405706" y="1199310"/>
                  <a:pt x="185969" y="1123100"/>
                  <a:pt x="0" y="1176030"/>
                </a:cubicBezTo>
                <a:cubicBezTo>
                  <a:pt x="-41399" y="1017812"/>
                  <a:pt x="240" y="751850"/>
                  <a:pt x="0" y="611536"/>
                </a:cubicBezTo>
                <a:cubicBezTo>
                  <a:pt x="-240" y="471222"/>
                  <a:pt x="22028" y="230727"/>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Se invoca al accesador de nombre, getNombre(), que retorna el valor del nombre “pepperoni” y lo almacena en la variable nombre</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530" name="Google Shape;530;p47"/>
          <p:cNvPicPr preferRelativeResize="0"/>
          <p:nvPr/>
        </p:nvPicPr>
        <p:blipFill rotWithShape="1">
          <a:blip r:embed="rId6">
            <a:alphaModFix/>
          </a:blip>
          <a:srcRect/>
          <a:stretch/>
        </p:blipFill>
        <p:spPr>
          <a:xfrm>
            <a:off x="165737" y="5671686"/>
            <a:ext cx="5359400" cy="482600"/>
          </a:xfrm>
          <a:prstGeom prst="rect">
            <a:avLst/>
          </a:prstGeom>
          <a:noFill/>
          <a:ln>
            <a:noFill/>
          </a:ln>
        </p:spPr>
      </p:pic>
      <p:sp>
        <p:nvSpPr>
          <p:cNvPr id="531" name="Google Shape;531;p47"/>
          <p:cNvSpPr/>
          <p:nvPr/>
        </p:nvSpPr>
        <p:spPr>
          <a:xfrm>
            <a:off x="5525136" y="5575150"/>
            <a:ext cx="3526099" cy="867057"/>
          </a:xfrm>
          <a:custGeom>
            <a:avLst/>
            <a:gdLst/>
            <a:ahLst/>
            <a:cxnLst/>
            <a:rect l="l" t="t" r="r" b="b"/>
            <a:pathLst>
              <a:path w="3526099" h="867057" extrusionOk="0">
                <a:moveTo>
                  <a:pt x="0" y="0"/>
                </a:moveTo>
                <a:cubicBezTo>
                  <a:pt x="261757" y="-8701"/>
                  <a:pt x="292209" y="1060"/>
                  <a:pt x="552422" y="0"/>
                </a:cubicBezTo>
                <a:cubicBezTo>
                  <a:pt x="812635" y="-1060"/>
                  <a:pt x="854975" y="34565"/>
                  <a:pt x="1034322" y="0"/>
                </a:cubicBezTo>
                <a:cubicBezTo>
                  <a:pt x="1213669" y="-34565"/>
                  <a:pt x="1544662" y="39186"/>
                  <a:pt x="1692528" y="0"/>
                </a:cubicBezTo>
                <a:cubicBezTo>
                  <a:pt x="1840394" y="-39186"/>
                  <a:pt x="2119269" y="17020"/>
                  <a:pt x="2244950" y="0"/>
                </a:cubicBezTo>
                <a:cubicBezTo>
                  <a:pt x="2370631" y="-17020"/>
                  <a:pt x="2685210" y="49787"/>
                  <a:pt x="2797372" y="0"/>
                </a:cubicBezTo>
                <a:cubicBezTo>
                  <a:pt x="2909534" y="-49787"/>
                  <a:pt x="3234173" y="83938"/>
                  <a:pt x="3526099" y="0"/>
                </a:cubicBezTo>
                <a:cubicBezTo>
                  <a:pt x="3532308" y="144430"/>
                  <a:pt x="3483885" y="286358"/>
                  <a:pt x="3526099" y="416187"/>
                </a:cubicBezTo>
                <a:cubicBezTo>
                  <a:pt x="3568313" y="546016"/>
                  <a:pt x="3474936" y="719143"/>
                  <a:pt x="3526099" y="867057"/>
                </a:cubicBezTo>
                <a:cubicBezTo>
                  <a:pt x="3420467" y="898810"/>
                  <a:pt x="3206907" y="817733"/>
                  <a:pt x="3008938" y="867057"/>
                </a:cubicBezTo>
                <a:cubicBezTo>
                  <a:pt x="2810969" y="916381"/>
                  <a:pt x="2544188" y="850661"/>
                  <a:pt x="2421255" y="867057"/>
                </a:cubicBezTo>
                <a:cubicBezTo>
                  <a:pt x="2298322" y="883453"/>
                  <a:pt x="2097380" y="861850"/>
                  <a:pt x="1833571" y="867057"/>
                </a:cubicBezTo>
                <a:cubicBezTo>
                  <a:pt x="1569762" y="872264"/>
                  <a:pt x="1523302" y="834969"/>
                  <a:pt x="1281149" y="867057"/>
                </a:cubicBezTo>
                <a:cubicBezTo>
                  <a:pt x="1038996" y="899145"/>
                  <a:pt x="924752" y="835733"/>
                  <a:pt x="622944" y="867057"/>
                </a:cubicBezTo>
                <a:cubicBezTo>
                  <a:pt x="321137" y="898381"/>
                  <a:pt x="165154" y="794622"/>
                  <a:pt x="0" y="867057"/>
                </a:cubicBezTo>
                <a:cubicBezTo>
                  <a:pt x="-15604" y="667871"/>
                  <a:pt x="20249" y="594883"/>
                  <a:pt x="0" y="450870"/>
                </a:cubicBezTo>
                <a:cubicBezTo>
                  <a:pt x="-20249" y="306857"/>
                  <a:pt x="22401" y="18488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Se despliega en la consola el valor de la variable nombre:</a:t>
            </a:r>
            <a:endParaRPr/>
          </a:p>
          <a:p>
            <a:pPr marL="0" marR="0" lvl="0" indent="0" algn="just"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Ud ha comprado una pizza pepperoni</a:t>
            </a:r>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pic>
        <p:nvPicPr>
          <p:cNvPr id="532" name="Google Shape;532;p47" descr="Flecha lineal: recto"/>
          <p:cNvPicPr preferRelativeResize="0"/>
          <p:nvPr/>
        </p:nvPicPr>
        <p:blipFill rotWithShape="1">
          <a:blip r:embed="rId7">
            <a:alphaModFix/>
          </a:blip>
          <a:srcRect/>
          <a:stretch/>
        </p:blipFill>
        <p:spPr>
          <a:xfrm rot="-5400000">
            <a:off x="1815813" y="3465306"/>
            <a:ext cx="800101" cy="914400"/>
          </a:xfrm>
          <a:prstGeom prst="rect">
            <a:avLst/>
          </a:prstGeom>
          <a:noFill/>
          <a:ln>
            <a:noFill/>
          </a:ln>
        </p:spPr>
      </p:pic>
      <p:pic>
        <p:nvPicPr>
          <p:cNvPr id="533" name="Google Shape;533;p47" descr="Flecha lineal: recto"/>
          <p:cNvPicPr preferRelativeResize="0"/>
          <p:nvPr/>
        </p:nvPicPr>
        <p:blipFill rotWithShape="1">
          <a:blip r:embed="rId7">
            <a:alphaModFix/>
          </a:blip>
          <a:srcRect/>
          <a:stretch/>
        </p:blipFill>
        <p:spPr>
          <a:xfrm rot="-5400000">
            <a:off x="1815813" y="4753895"/>
            <a:ext cx="800101"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s-CL" sz="2500" dirty="0" smtClean="0"/>
              <a:t>Recordando Clases y Objetos</a:t>
            </a:r>
            <a:endParaRPr lang="es-CL" sz="2500" dirty="0"/>
          </a:p>
        </p:txBody>
      </p:sp>
      <p:sp>
        <p:nvSpPr>
          <p:cNvPr id="114" name="Google Shape;114;p5"/>
          <p:cNvSpPr/>
          <p:nvPr/>
        </p:nvSpPr>
        <p:spPr>
          <a:xfrm>
            <a:off x="258417" y="1298833"/>
            <a:ext cx="8686800"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Identifica los nombres de la lista y coloca su número en las cajas </a:t>
            </a:r>
          </a:p>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del ejemplo</a:t>
            </a:r>
            <a:r>
              <a:rPr lang="en-US" sz="2400" b="0" i="0" u="none" strike="noStrike" cap="none" dirty="0" smtClean="0">
                <a:solidFill>
                  <a:srgbClr val="222222"/>
                </a:solidFill>
                <a:latin typeface="Calibri"/>
                <a:ea typeface="Calibri"/>
                <a:cs typeface="Calibri"/>
                <a:sym typeface="Calibri"/>
              </a:rPr>
              <a:t>:</a:t>
            </a:r>
            <a:endParaRPr dirty="0"/>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p:txBody>
      </p:sp>
      <p:sp>
        <p:nvSpPr>
          <p:cNvPr id="115" name="Google Shape;115;p5"/>
          <p:cNvSpPr txBox="1"/>
          <p:nvPr/>
        </p:nvSpPr>
        <p:spPr>
          <a:xfrm>
            <a:off x="781763" y="2389071"/>
            <a:ext cx="1596887" cy="2780460"/>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dirty="0" err="1">
                <a:solidFill>
                  <a:srgbClr val="000000"/>
                </a:solidFill>
                <a:latin typeface="Century Gothic"/>
                <a:ea typeface="Century Gothic"/>
                <a:cs typeface="Century Gothic"/>
                <a:sym typeface="Century Gothic"/>
              </a:rPr>
              <a:t>Lista</a:t>
            </a:r>
            <a:endParaRPr b="1" dirty="0"/>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entury Gothic"/>
                <a:ea typeface="Century Gothic"/>
                <a:cs typeface="Century Gothic"/>
                <a:sym typeface="Century Gothic"/>
              </a:rPr>
              <a:t>1 </a:t>
            </a:r>
            <a:r>
              <a:rPr lang="en-US" sz="1800" b="0" i="0" u="none" strike="noStrike" cap="none" dirty="0" err="1">
                <a:solidFill>
                  <a:srgbClr val="000000"/>
                </a:solidFill>
                <a:latin typeface="Century Gothic"/>
                <a:ea typeface="Century Gothic"/>
                <a:cs typeface="Century Gothic"/>
                <a:sym typeface="Century Gothic"/>
              </a:rPr>
              <a:t>clase</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entury Gothic"/>
                <a:ea typeface="Century Gothic"/>
                <a:cs typeface="Century Gothic"/>
                <a:sym typeface="Century Gothic"/>
              </a:rPr>
              <a:t>2 </a:t>
            </a:r>
            <a:r>
              <a:rPr lang="en-US" sz="1800" b="0" i="0" u="none" strike="noStrike" cap="none" dirty="0" err="1">
                <a:solidFill>
                  <a:srgbClr val="000000"/>
                </a:solidFill>
                <a:latin typeface="Century Gothic"/>
                <a:ea typeface="Century Gothic"/>
                <a:cs typeface="Century Gothic"/>
                <a:sym typeface="Century Gothic"/>
              </a:rPr>
              <a:t>objeto</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entury Gothic"/>
                <a:ea typeface="Century Gothic"/>
                <a:cs typeface="Century Gothic"/>
                <a:sym typeface="Century Gothic"/>
              </a:rPr>
              <a:t>3 </a:t>
            </a:r>
            <a:r>
              <a:rPr lang="en-US" sz="1800" b="0" i="0" u="none" strike="noStrike" cap="none" dirty="0" err="1">
                <a:solidFill>
                  <a:srgbClr val="000000"/>
                </a:solidFill>
                <a:latin typeface="Century Gothic"/>
                <a:ea typeface="Century Gothic"/>
                <a:cs typeface="Century Gothic"/>
                <a:sym typeface="Century Gothic"/>
              </a:rPr>
              <a:t>atributos</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entury Gothic"/>
                <a:ea typeface="Century Gothic"/>
                <a:cs typeface="Century Gothic"/>
                <a:sym typeface="Century Gothic"/>
              </a:rPr>
              <a:t>4 </a:t>
            </a:r>
            <a:r>
              <a:rPr lang="en-US" sz="1800" b="0" i="0" u="none" strike="noStrike" cap="none" dirty="0" err="1">
                <a:solidFill>
                  <a:srgbClr val="000000"/>
                </a:solidFill>
                <a:latin typeface="Century Gothic"/>
                <a:ea typeface="Century Gothic"/>
                <a:cs typeface="Century Gothic"/>
                <a:sym typeface="Century Gothic"/>
              </a:rPr>
              <a:t>métodos</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sp>
        <p:nvSpPr>
          <p:cNvPr id="116" name="Google Shape;116;p5"/>
          <p:cNvSpPr txBox="1"/>
          <p:nvPr/>
        </p:nvSpPr>
        <p:spPr>
          <a:xfrm>
            <a:off x="8291599" y="1429279"/>
            <a:ext cx="502422" cy="202695"/>
          </a:xfrm>
          <a:prstGeom prst="rect">
            <a:avLst/>
          </a:prstGeom>
          <a:noFill/>
          <a:ln w="9525" cap="flat" cmpd="sng">
            <a:solidFill>
              <a:srgbClr val="8D9F0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pic>
        <p:nvPicPr>
          <p:cNvPr id="117" name="Google Shape;117;p5"/>
          <p:cNvPicPr preferRelativeResize="0"/>
          <p:nvPr/>
        </p:nvPicPr>
        <p:blipFill rotWithShape="1">
          <a:blip r:embed="rId3">
            <a:alphaModFix/>
          </a:blip>
          <a:srcRect/>
          <a:stretch/>
        </p:blipFill>
        <p:spPr>
          <a:xfrm>
            <a:off x="3136624" y="1965116"/>
            <a:ext cx="5600700" cy="431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48"/>
          <p:cNvPicPr preferRelativeResize="0"/>
          <p:nvPr/>
        </p:nvPicPr>
        <p:blipFill rotWithShape="1">
          <a:blip r:embed="rId3">
            <a:alphaModFix/>
          </a:blip>
          <a:srcRect/>
          <a:stretch/>
        </p:blipFill>
        <p:spPr>
          <a:xfrm>
            <a:off x="450574" y="3387200"/>
            <a:ext cx="8560320" cy="565972"/>
          </a:xfrm>
          <a:prstGeom prst="rect">
            <a:avLst/>
          </a:prstGeom>
          <a:noFill/>
          <a:ln w="9525" cap="flat" cmpd="sng">
            <a:solidFill>
              <a:srgbClr val="0070C0"/>
            </a:solidFill>
            <a:prstDash val="solid"/>
            <a:round/>
            <a:headEnd type="none" w="sm" len="sm"/>
            <a:tailEnd type="none" w="sm" len="sm"/>
          </a:ln>
        </p:spPr>
      </p:pic>
      <p:sp>
        <p:nvSpPr>
          <p:cNvPr id="539" name="Google Shape;539;p48"/>
          <p:cNvSpPr txBox="1">
            <a:spLocks noGrp="1"/>
          </p:cNvSpPr>
          <p:nvPr>
            <p:ph type="title"/>
          </p:nvPr>
        </p:nvSpPr>
        <p:spPr>
          <a:xfrm>
            <a:off x="1763699" y="262720"/>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Métodos</a:t>
            </a:r>
            <a:endParaRPr/>
          </a:p>
        </p:txBody>
      </p:sp>
      <p:sp>
        <p:nvSpPr>
          <p:cNvPr id="540" name="Google Shape;540;p48"/>
          <p:cNvSpPr/>
          <p:nvPr/>
        </p:nvSpPr>
        <p:spPr>
          <a:xfrm>
            <a:off x="343393" y="1218600"/>
            <a:ext cx="8562067" cy="24006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1" u="none" strike="noStrike" cap="none">
                <a:solidFill>
                  <a:srgbClr val="0F243E"/>
                </a:solidFill>
                <a:latin typeface="Century Gothic"/>
                <a:ea typeface="Century Gothic"/>
                <a:cs typeface="Century Gothic"/>
                <a:sym typeface="Century Gothic"/>
              </a:rPr>
              <a:t>Mutadores</a:t>
            </a:r>
            <a:endParaRPr/>
          </a:p>
          <a:p>
            <a:pPr marL="0" marR="0" lvl="0" indent="0" algn="l" rtl="0">
              <a:lnSpc>
                <a:spcPct val="100000"/>
              </a:lnSpc>
              <a:spcBef>
                <a:spcPts val="0"/>
              </a:spcBef>
              <a:spcAft>
                <a:spcPts val="0"/>
              </a:spcAft>
              <a:buNone/>
            </a:pPr>
            <a:endParaRPr sz="1800" b="1" i="1" u="none" strike="noStrike" cap="none">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r>
              <a:rPr lang="en-US" sz="2400" b="0" i="0" u="none" strike="noStrike" cap="none">
                <a:solidFill>
                  <a:srgbClr val="0F243E"/>
                </a:solidFill>
                <a:latin typeface="Calibri"/>
                <a:ea typeface="Calibri"/>
                <a:cs typeface="Calibri"/>
                <a:sym typeface="Calibri"/>
              </a:rPr>
              <a:t>El método </a:t>
            </a:r>
            <a:r>
              <a:rPr lang="en-US" sz="2400" b="1" i="0" u="none" strike="noStrike" cap="none">
                <a:solidFill>
                  <a:srgbClr val="0F243E"/>
                </a:solidFill>
                <a:latin typeface="Calibri"/>
                <a:ea typeface="Calibri"/>
                <a:cs typeface="Calibri"/>
                <a:sym typeface="Calibri"/>
              </a:rPr>
              <a:t>mutador</a:t>
            </a:r>
            <a:r>
              <a:rPr lang="en-US" sz="2400" b="0" i="0" u="none" strike="noStrike" cap="none">
                <a:solidFill>
                  <a:srgbClr val="0F243E"/>
                </a:solidFill>
                <a:latin typeface="Calibri"/>
                <a:ea typeface="Calibri"/>
                <a:cs typeface="Calibri"/>
                <a:sym typeface="Calibri"/>
              </a:rPr>
              <a:t> tiene como objetivo </a:t>
            </a:r>
            <a:r>
              <a:rPr lang="en-US" sz="2400" b="1" i="0" u="none" strike="noStrike" cap="none">
                <a:solidFill>
                  <a:srgbClr val="0F243E"/>
                </a:solidFill>
                <a:latin typeface="Calibri"/>
                <a:ea typeface="Calibri"/>
                <a:cs typeface="Calibri"/>
                <a:sym typeface="Calibri"/>
              </a:rPr>
              <a:t>modificar el contenido del atributo</a:t>
            </a:r>
            <a:r>
              <a:rPr lang="en-US" sz="2400" b="0" i="0" u="none" strike="noStrike" cap="none">
                <a:solidFill>
                  <a:srgbClr val="0F243E"/>
                </a:solidFill>
                <a:latin typeface="Calibri"/>
                <a:ea typeface="Calibri"/>
                <a:cs typeface="Calibri"/>
                <a:sym typeface="Calibri"/>
              </a:rPr>
              <a:t> para guardar un nuevo valor. Éste llega por parámetro y en el cuerpo del método se asigna el nuevo valor al atributo del objeto.</a:t>
            </a:r>
            <a:endParaRPr sz="2400" b="0" i="0" u="none" strike="noStrike" cap="none">
              <a:solidFill>
                <a:srgbClr val="0F243E"/>
              </a:solidFill>
              <a:latin typeface="Calibri"/>
              <a:ea typeface="Calibri"/>
              <a:cs typeface="Calibri"/>
              <a:sym typeface="Calibri"/>
            </a:endParaRPr>
          </a:p>
          <a:p>
            <a:pPr marL="0" marR="0" lvl="0" indent="0" algn="l" rtl="0">
              <a:lnSpc>
                <a:spcPct val="100000"/>
              </a:lnSpc>
              <a:spcBef>
                <a:spcPts val="0"/>
              </a:spcBef>
              <a:spcAft>
                <a:spcPts val="0"/>
              </a:spcAft>
              <a:buNone/>
            </a:pPr>
            <a:endParaRPr sz="1800" b="1" i="1" u="none" strike="noStrike" cap="none">
              <a:solidFill>
                <a:srgbClr val="0F243E"/>
              </a:solidFill>
              <a:latin typeface="Century Gothic"/>
              <a:ea typeface="Century Gothic"/>
              <a:cs typeface="Century Gothic"/>
              <a:sym typeface="Century Gothic"/>
            </a:endParaRPr>
          </a:p>
        </p:txBody>
      </p:sp>
      <p:cxnSp>
        <p:nvCxnSpPr>
          <p:cNvPr id="541" name="Google Shape;541;p48"/>
          <p:cNvCxnSpPr/>
          <p:nvPr/>
        </p:nvCxnSpPr>
        <p:spPr>
          <a:xfrm>
            <a:off x="2839858" y="3643012"/>
            <a:ext cx="3212026" cy="0"/>
          </a:xfrm>
          <a:prstGeom prst="straightConnector1">
            <a:avLst/>
          </a:prstGeom>
          <a:noFill/>
          <a:ln w="25400" cap="flat" cmpd="sng">
            <a:solidFill>
              <a:schemeClr val="accent6"/>
            </a:solidFill>
            <a:prstDash val="solid"/>
            <a:round/>
            <a:headEnd type="none" w="sm" len="sm"/>
            <a:tailEnd type="triangle" w="med" len="med"/>
          </a:ln>
          <a:effectLst>
            <a:outerShdw blurRad="40000" dist="20000" dir="5400000" rotWithShape="0">
              <a:srgbClr val="000000">
                <a:alpha val="37647"/>
              </a:srgbClr>
            </a:outerShdw>
          </a:effectLst>
        </p:spPr>
      </p:cxnSp>
      <p:sp>
        <p:nvSpPr>
          <p:cNvPr id="542" name="Google Shape;542;p48"/>
          <p:cNvSpPr/>
          <p:nvPr/>
        </p:nvSpPr>
        <p:spPr>
          <a:xfrm>
            <a:off x="5012563" y="5063917"/>
            <a:ext cx="3100430" cy="867057"/>
          </a:xfrm>
          <a:custGeom>
            <a:avLst/>
            <a:gdLst/>
            <a:ahLst/>
            <a:cxnLst/>
            <a:rect l="l" t="t" r="r" b="b"/>
            <a:pathLst>
              <a:path w="3100430" h="867057"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06639" y="144430"/>
                  <a:pt x="3058216" y="286358"/>
                  <a:pt x="3100430" y="416187"/>
                </a:cubicBezTo>
                <a:cubicBezTo>
                  <a:pt x="3142644" y="546016"/>
                  <a:pt x="3049267" y="719143"/>
                  <a:pt x="3100430" y="867057"/>
                </a:cubicBezTo>
                <a:cubicBezTo>
                  <a:pt x="2978765" y="870598"/>
                  <a:pt x="2826364" y="827042"/>
                  <a:pt x="2645700" y="867057"/>
                </a:cubicBezTo>
                <a:cubicBezTo>
                  <a:pt x="2465036" y="907072"/>
                  <a:pt x="2253876" y="859711"/>
                  <a:pt x="2128962" y="867057"/>
                </a:cubicBezTo>
                <a:cubicBezTo>
                  <a:pt x="2004048" y="874403"/>
                  <a:pt x="1851085" y="860711"/>
                  <a:pt x="1612224" y="867057"/>
                </a:cubicBezTo>
                <a:cubicBezTo>
                  <a:pt x="1373363" y="873403"/>
                  <a:pt x="1368935" y="820726"/>
                  <a:pt x="1126490" y="867057"/>
                </a:cubicBezTo>
                <a:cubicBezTo>
                  <a:pt x="884045" y="913388"/>
                  <a:pt x="689780" y="843777"/>
                  <a:pt x="547743" y="867057"/>
                </a:cubicBezTo>
                <a:cubicBezTo>
                  <a:pt x="405706" y="890337"/>
                  <a:pt x="185969" y="814127"/>
                  <a:pt x="0" y="867057"/>
                </a:cubicBezTo>
                <a:cubicBezTo>
                  <a:pt x="-15604" y="667871"/>
                  <a:pt x="20249" y="594883"/>
                  <a:pt x="0" y="450870"/>
                </a:cubicBezTo>
                <a:cubicBezTo>
                  <a:pt x="-20249" y="306857"/>
                  <a:pt x="22401" y="18488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modificador: public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retorno: void (no retorna)</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nombre: setNombre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entury Gothic"/>
                <a:ea typeface="Century Gothic"/>
                <a:cs typeface="Century Gothic"/>
                <a:sym typeface="Century Gothic"/>
              </a:rPr>
              <a:t>lista de parámetros: tamano</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a:solidFill>
                <a:srgbClr val="000000"/>
              </a:solidFill>
              <a:latin typeface="Century Gothic"/>
              <a:ea typeface="Century Gothic"/>
              <a:cs typeface="Century Gothic"/>
              <a:sym typeface="Century Gothic"/>
            </a:endParaRPr>
          </a:p>
        </p:txBody>
      </p:sp>
      <p:sp>
        <p:nvSpPr>
          <p:cNvPr id="543" name="Google Shape;543;p48"/>
          <p:cNvSpPr/>
          <p:nvPr/>
        </p:nvSpPr>
        <p:spPr>
          <a:xfrm>
            <a:off x="343393" y="4166382"/>
            <a:ext cx="8560320" cy="156966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F243E"/>
                </a:solidFill>
                <a:latin typeface="Calibri"/>
                <a:ea typeface="Calibri"/>
                <a:cs typeface="Calibri"/>
                <a:sym typeface="Calibri"/>
              </a:rPr>
              <a:t>Este método modifica el valor del atributo tamano, antes  su valor era grande y ahora su valor cambiaría a mediano:</a:t>
            </a:r>
            <a:endParaRPr/>
          </a:p>
          <a:p>
            <a:pPr marL="0" marR="0" lvl="0" indent="0" algn="l"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a:p>
            <a:pPr marL="0" marR="0" lvl="0" indent="0" algn="l" rtl="0">
              <a:lnSpc>
                <a:spcPct val="100000"/>
              </a:lnSpc>
              <a:spcBef>
                <a:spcPts val="0"/>
              </a:spcBef>
              <a:spcAft>
                <a:spcPts val="0"/>
              </a:spcAft>
              <a:buNone/>
            </a:pPr>
            <a:endParaRPr sz="2400" b="0" i="0" u="none" strike="noStrike" cap="none">
              <a:solidFill>
                <a:srgbClr val="0F243E"/>
              </a:solidFill>
              <a:latin typeface="Calibri"/>
              <a:ea typeface="Calibri"/>
              <a:cs typeface="Calibri"/>
              <a:sym typeface="Calibri"/>
            </a:endParaRPr>
          </a:p>
        </p:txBody>
      </p:sp>
      <p:pic>
        <p:nvPicPr>
          <p:cNvPr id="544" name="Google Shape;544;p48"/>
          <p:cNvPicPr preferRelativeResize="0"/>
          <p:nvPr/>
        </p:nvPicPr>
        <p:blipFill rotWithShape="1">
          <a:blip r:embed="rId4">
            <a:alphaModFix/>
          </a:blip>
          <a:srcRect/>
          <a:stretch/>
        </p:blipFill>
        <p:spPr>
          <a:xfrm>
            <a:off x="1031007" y="5168812"/>
            <a:ext cx="3771900" cy="8763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49"/>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solidFill>
                  <a:srgbClr val="0F243E"/>
                </a:solidFill>
              </a:rPr>
              <a:t>Operadores</a:t>
            </a:r>
            <a:r>
              <a:rPr lang="en-US"/>
              <a:t> </a:t>
            </a:r>
            <a:r>
              <a:rPr lang="en-US">
                <a:solidFill>
                  <a:srgbClr val="0F243E"/>
                </a:solidFill>
              </a:rPr>
              <a:t>Aritméticos</a:t>
            </a:r>
            <a:endParaRPr/>
          </a:p>
          <a:p>
            <a:pPr marL="50800" lvl="0" indent="0" algn="l" rtl="0">
              <a:lnSpc>
                <a:spcPct val="90000"/>
              </a:lnSpc>
              <a:spcBef>
                <a:spcPts val="1000"/>
              </a:spcBef>
              <a:spcAft>
                <a:spcPts val="0"/>
              </a:spcAft>
              <a:buSzPts val="2800"/>
              <a:buNone/>
            </a:pPr>
            <a:endParaRPr>
              <a:solidFill>
                <a:srgbClr val="0F243E"/>
              </a:solidFill>
            </a:endParaRPr>
          </a:p>
        </p:txBody>
      </p:sp>
      <p:sp>
        <p:nvSpPr>
          <p:cNvPr id="550" name="Google Shape;550;p49"/>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Operadores</a:t>
            </a:r>
            <a:endParaRPr/>
          </a:p>
        </p:txBody>
      </p:sp>
      <p:graphicFrame>
        <p:nvGraphicFramePr>
          <p:cNvPr id="551" name="Google Shape;551;p49"/>
          <p:cNvGraphicFramePr/>
          <p:nvPr/>
        </p:nvGraphicFramePr>
        <p:xfrm>
          <a:off x="1524000" y="2035313"/>
          <a:ext cx="6096000" cy="2189540"/>
        </p:xfrm>
        <a:graphic>
          <a:graphicData uri="http://schemas.openxmlformats.org/drawingml/2006/table">
            <a:tbl>
              <a:tblPr firstRow="1" bandRow="1">
                <a:noFill/>
                <a:tableStyleId>{22463A4B-12F2-4C01-ABAF-EE67249B42BA}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Operación</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Operador</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Expresión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Suma</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i + 4</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Resta</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i - 5 </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Multiplicación</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valor * IVA</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División</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total / 2</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Residuo</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numero % 2</a:t>
                      </a:r>
                      <a:endParaRPr/>
                    </a:p>
                  </a:txBody>
                  <a:tcPr marL="91450" marR="91450" marT="45725" marB="45725"/>
                </a:tc>
                <a:extLst>
                  <a:ext uri="{0D108BD9-81ED-4DB2-BD59-A6C34878D82A}">
                    <a16:rowId xmlns:a16="http://schemas.microsoft.com/office/drawing/2014/main" val="10005"/>
                  </a:ext>
                </a:extLst>
              </a:tr>
            </a:tbl>
          </a:graphicData>
        </a:graphic>
      </p:graphicFrame>
      <p:pic>
        <p:nvPicPr>
          <p:cNvPr id="552" name="Google Shape;552;p49"/>
          <p:cNvPicPr preferRelativeResize="0"/>
          <p:nvPr/>
        </p:nvPicPr>
        <p:blipFill rotWithShape="1">
          <a:blip r:embed="rId3">
            <a:alphaModFix/>
          </a:blip>
          <a:srcRect/>
          <a:stretch/>
        </p:blipFill>
        <p:spPr>
          <a:xfrm>
            <a:off x="3312889" y="4417668"/>
            <a:ext cx="2518222" cy="21316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0"/>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l" rtl="0">
              <a:lnSpc>
                <a:spcPct val="90000"/>
              </a:lnSpc>
              <a:spcBef>
                <a:spcPts val="1000"/>
              </a:spcBef>
              <a:spcAft>
                <a:spcPts val="0"/>
              </a:spcAft>
              <a:buSzPts val="2800"/>
              <a:buNone/>
            </a:pPr>
            <a:r>
              <a:rPr lang="en-US">
                <a:solidFill>
                  <a:srgbClr val="0F243E"/>
                </a:solidFill>
              </a:rPr>
              <a:t>Operadores</a:t>
            </a:r>
            <a:r>
              <a:rPr lang="en-US"/>
              <a:t> </a:t>
            </a:r>
            <a:r>
              <a:rPr lang="en-US">
                <a:solidFill>
                  <a:srgbClr val="0F243E"/>
                </a:solidFill>
              </a:rPr>
              <a:t>Relacionales</a:t>
            </a:r>
            <a:endParaRPr/>
          </a:p>
          <a:p>
            <a:pPr marL="50800" lvl="0" indent="0" algn="l" rtl="0">
              <a:lnSpc>
                <a:spcPct val="90000"/>
              </a:lnSpc>
              <a:spcBef>
                <a:spcPts val="1000"/>
              </a:spcBef>
              <a:spcAft>
                <a:spcPts val="0"/>
              </a:spcAft>
              <a:buSzPts val="2800"/>
              <a:buNone/>
            </a:pPr>
            <a:endParaRPr>
              <a:solidFill>
                <a:srgbClr val="0F243E"/>
              </a:solidFill>
            </a:endParaRPr>
          </a:p>
        </p:txBody>
      </p:sp>
      <p:sp>
        <p:nvSpPr>
          <p:cNvPr id="558" name="Google Shape;558;p50"/>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Operadores</a:t>
            </a:r>
            <a:endParaRPr/>
          </a:p>
        </p:txBody>
      </p:sp>
      <p:graphicFrame>
        <p:nvGraphicFramePr>
          <p:cNvPr id="559" name="Google Shape;559;p50"/>
          <p:cNvGraphicFramePr/>
          <p:nvPr/>
        </p:nvGraphicFramePr>
        <p:xfrm>
          <a:off x="1524000" y="2035313"/>
          <a:ext cx="6096000" cy="2560390"/>
        </p:xfrm>
        <a:graphic>
          <a:graphicData uri="http://schemas.openxmlformats.org/drawingml/2006/table">
            <a:tbl>
              <a:tblPr firstRow="1" bandRow="1">
                <a:noFill/>
                <a:tableStyleId>{22463A4B-12F2-4C01-ABAF-EE67249B42BA}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203200">
                <a:tc>
                  <a:txBody>
                    <a:bodyPr/>
                    <a:lstStyle/>
                    <a:p>
                      <a:pPr marL="0" marR="0" lvl="0" indent="0" algn="ctr"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Operador</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Ejemplo</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Significado</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x == y</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x es igual que y</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x != y</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no es igual que y</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&gt;</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&gt; y</a:t>
                      </a:r>
                      <a:endParaRPr/>
                    </a:p>
                  </a:txBody>
                  <a:tcPr marL="91450" marR="91450" marT="45725" marB="45725"/>
                </a:tc>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x es mayor que y</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&lt;</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&lt; y</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es menor que y</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&gt;=</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&gt;= y</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es mayor o igual que y</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US" sz="1600" b="1" i="0" u="none" strike="noStrike" cap="none">
                          <a:latin typeface="Century Gothic"/>
                          <a:ea typeface="Century Gothic"/>
                          <a:cs typeface="Century Gothic"/>
                          <a:sym typeface="Century Gothic"/>
                        </a:rPr>
                        <a:t>&lt;=</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&lt;= y</a:t>
                      </a:r>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latin typeface="Century Gothic"/>
                          <a:ea typeface="Century Gothic"/>
                          <a:cs typeface="Century Gothic"/>
                          <a:sym typeface="Century Gothic"/>
                        </a:rPr>
                        <a:t>x es menor o igual que y</a:t>
                      </a:r>
                      <a:endParaRPr/>
                    </a:p>
                  </a:txBody>
                  <a:tcPr marL="91450" marR="91450" marT="45725" marB="45725"/>
                </a:tc>
                <a:extLst>
                  <a:ext uri="{0D108BD9-81ED-4DB2-BD59-A6C34878D82A}">
                    <a16:rowId xmlns:a16="http://schemas.microsoft.com/office/drawing/2014/main" val="10006"/>
                  </a:ext>
                </a:extLst>
              </a:tr>
            </a:tbl>
          </a:graphicData>
        </a:graphic>
      </p:graphicFrame>
      <p:sp>
        <p:nvSpPr>
          <p:cNvPr id="560" name="Google Shape;560;p50"/>
          <p:cNvSpPr/>
          <p:nvPr/>
        </p:nvSpPr>
        <p:spPr>
          <a:xfrm>
            <a:off x="2395896" y="4950681"/>
            <a:ext cx="288091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chemeClr val="accent4"/>
                </a:solidFill>
                <a:latin typeface="Arial"/>
                <a:ea typeface="Arial"/>
                <a:cs typeface="Arial"/>
                <a:sym typeface="Arial"/>
              </a:rPr>
              <a:t>Condición</a:t>
            </a:r>
            <a:r>
              <a:rPr lang="en-US" sz="5400" b="1" i="0" u="none" strike="noStrike" cap="none">
                <a:solidFill>
                  <a:schemeClr val="accent4"/>
                </a:solidFill>
                <a:latin typeface="Arial"/>
                <a:ea typeface="Arial"/>
                <a:cs typeface="Arial"/>
                <a:sym typeface="Arial"/>
              </a:rPr>
              <a:t> </a:t>
            </a:r>
            <a:endParaRPr/>
          </a:p>
        </p:txBody>
      </p:sp>
      <p:sp>
        <p:nvSpPr>
          <p:cNvPr id="561" name="Google Shape;561;p50"/>
          <p:cNvSpPr/>
          <p:nvPr/>
        </p:nvSpPr>
        <p:spPr>
          <a:xfrm>
            <a:off x="5733805" y="4672635"/>
            <a:ext cx="6687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chemeClr val="accent4"/>
                </a:solidFill>
                <a:latin typeface="Arial"/>
                <a:ea typeface="Arial"/>
                <a:cs typeface="Arial"/>
                <a:sym typeface="Arial"/>
              </a:rPr>
              <a:t>SI</a:t>
            </a:r>
            <a:endParaRPr sz="5400" b="1" i="0" u="none" strike="noStrike" cap="none">
              <a:solidFill>
                <a:schemeClr val="accent4"/>
              </a:solidFill>
              <a:latin typeface="Arial"/>
              <a:ea typeface="Arial"/>
              <a:cs typeface="Arial"/>
              <a:sym typeface="Arial"/>
            </a:endParaRPr>
          </a:p>
        </p:txBody>
      </p:sp>
      <p:sp>
        <p:nvSpPr>
          <p:cNvPr id="562" name="Google Shape;562;p50"/>
          <p:cNvSpPr/>
          <p:nvPr/>
        </p:nvSpPr>
        <p:spPr>
          <a:xfrm>
            <a:off x="5591138" y="5768463"/>
            <a:ext cx="95410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chemeClr val="accent4"/>
                </a:solidFill>
                <a:latin typeface="Arial"/>
                <a:ea typeface="Arial"/>
                <a:cs typeface="Arial"/>
                <a:sym typeface="Arial"/>
              </a:rPr>
              <a:t>NO</a:t>
            </a:r>
            <a:endParaRPr sz="5400" b="1" i="0" u="none" strike="noStrike" cap="none">
              <a:solidFill>
                <a:schemeClr val="accent4"/>
              </a:solidFill>
              <a:latin typeface="Arial"/>
              <a:ea typeface="Arial"/>
              <a:cs typeface="Arial"/>
              <a:sym typeface="Arial"/>
            </a:endParaRPr>
          </a:p>
        </p:txBody>
      </p:sp>
      <p:pic>
        <p:nvPicPr>
          <p:cNvPr id="563" name="Google Shape;563;p50" descr="Volver RTL"/>
          <p:cNvPicPr preferRelativeResize="0"/>
          <p:nvPr/>
        </p:nvPicPr>
        <p:blipFill rotWithShape="1">
          <a:blip r:embed="rId3">
            <a:alphaModFix/>
          </a:blip>
          <a:srcRect/>
          <a:stretch/>
        </p:blipFill>
        <p:spPr>
          <a:xfrm>
            <a:off x="4972052" y="4707316"/>
            <a:ext cx="866080" cy="866080"/>
          </a:xfrm>
          <a:prstGeom prst="rect">
            <a:avLst/>
          </a:prstGeom>
          <a:noFill/>
          <a:ln>
            <a:noFill/>
          </a:ln>
        </p:spPr>
      </p:pic>
      <p:pic>
        <p:nvPicPr>
          <p:cNvPr id="564" name="Google Shape;564;p50" descr="Flecha curva en el sentido contrario a las agujas del reloj"/>
          <p:cNvPicPr preferRelativeResize="0"/>
          <p:nvPr/>
        </p:nvPicPr>
        <p:blipFill rotWithShape="1">
          <a:blip r:embed="rId4">
            <a:alphaModFix/>
          </a:blip>
          <a:srcRect/>
          <a:stretch/>
        </p:blipFill>
        <p:spPr>
          <a:xfrm rot="7341924">
            <a:off x="4657487" y="5471243"/>
            <a:ext cx="914400" cy="914400"/>
          </a:xfrm>
          <a:prstGeom prst="rect">
            <a:avLst/>
          </a:prstGeom>
          <a:noFill/>
          <a:ln>
            <a:noFill/>
          </a:ln>
        </p:spPr>
      </p:pic>
      <p:pic>
        <p:nvPicPr>
          <p:cNvPr id="565" name="Google Shape;565;p50" descr="Círculo con flecha izquierda"/>
          <p:cNvPicPr preferRelativeResize="0"/>
          <p:nvPr/>
        </p:nvPicPr>
        <p:blipFill rotWithShape="1">
          <a:blip r:embed="rId5">
            <a:alphaModFix/>
          </a:blip>
          <a:srcRect/>
          <a:stretch/>
        </p:blipFill>
        <p:spPr>
          <a:xfrm rot="5400000">
            <a:off x="3095375" y="4595633"/>
            <a:ext cx="707887" cy="7078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1"/>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Tips</a:t>
            </a:r>
            <a:endParaRPr/>
          </a:p>
        </p:txBody>
      </p:sp>
      <p:sp>
        <p:nvSpPr>
          <p:cNvPr id="571" name="Google Shape;571;p51"/>
          <p:cNvSpPr/>
          <p:nvPr/>
        </p:nvSpPr>
        <p:spPr>
          <a:xfrm>
            <a:off x="470454" y="1131287"/>
            <a:ext cx="8580781" cy="60016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Aplique sangría a todo el cuerpo de la declaración de cada clase, usando un “nivel” de sangría entre la llave izquierda y la llave derecha, las cuales delimitan el cuerpo de la clase. Este formato enfatiza la estructura de la declaración de la clase y facilita su lectura. </a:t>
            </a:r>
            <a:endParaRPr lang="es-CL" sz="1800" dirty="0" smtClean="0">
              <a:latin typeface="Calibri" panose="020F0502020204030204" pitchFamily="34" charset="0"/>
              <a:cs typeface="Calibri" panose="020F0502020204030204" pitchFamily="34" charset="0"/>
            </a:endParaRPr>
          </a:p>
          <a:p>
            <a:pPr marL="0" marR="0" lvl="0" indent="0" algn="just" rtl="0">
              <a:lnSpc>
                <a:spcPct val="100000"/>
              </a:lnSpc>
              <a:spcBef>
                <a:spcPts val="0"/>
              </a:spcBef>
              <a:spcAft>
                <a:spcPts val="0"/>
              </a:spcAft>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Cuando escriba una llave izquierda de apertura {, escriba de inmediato la llave derecha de cierre }; después vuelva a colocar el cursor entre las dos llaves y aplique sangría para empezar a escribir el cuerpo. Esta práctica ayuda a prevenir errores debido a la falta de llaves. Es un error de sintaxis no utilizar las llaves por pares.</a:t>
            </a:r>
            <a:endParaRPr lang="es-CL" sz="1800" dirty="0" smtClean="0">
              <a:latin typeface="Calibri" panose="020F0502020204030204" pitchFamily="34" charset="0"/>
              <a:cs typeface="Calibri" panose="020F0502020204030204" pitchFamily="34" charset="0"/>
            </a:endParaRPr>
          </a:p>
          <a:p>
            <a:pPr marL="0" marR="0" lvl="0" indent="0" algn="just" rtl="0">
              <a:lnSpc>
                <a:spcPct val="100000"/>
              </a:lnSpc>
              <a:spcBef>
                <a:spcPts val="0"/>
              </a:spcBef>
              <a:spcAft>
                <a:spcPts val="0"/>
              </a:spcAft>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Los errores de sintaxis se conocen también como errores de compilación, ocurre cuando el compilador encuentra un código que viola las reglas del lenguaje Java, es decir, su sintaxis.</a:t>
            </a:r>
            <a:endParaRPr lang="es-CL" sz="1800" dirty="0" smtClean="0">
              <a:latin typeface="Calibri" panose="020F0502020204030204" pitchFamily="34" charset="0"/>
              <a:cs typeface="Calibri" panose="020F050202020403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Al encontrar un error de sintaxis, el compilador genera un mensaje de error. Debe eliminar todos los errores de compilación para que su programa se compile de manera correcta.</a:t>
            </a:r>
            <a:endParaRPr lang="es-CL" sz="1800" dirty="0" smtClean="0">
              <a:latin typeface="Calibri" panose="020F0502020204030204" pitchFamily="34" charset="0"/>
              <a:cs typeface="Calibri" panose="020F0502020204030204" pitchFamily="34" charset="0"/>
            </a:endParaRPr>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just" rtl="0">
              <a:lnSpc>
                <a:spcPct val="100000"/>
              </a:lnSpc>
              <a:spcBef>
                <a:spcPts val="0"/>
              </a:spcBef>
              <a:spcAft>
                <a:spcPts val="0"/>
              </a:spcAft>
              <a:buNone/>
            </a:pPr>
            <a:endParaRPr sz="1800" b="0" i="0" u="none" strike="noStrike" cap="none" dirty="0">
              <a:solidFill>
                <a:srgbClr val="0F243E"/>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4" name="Google Shape;584;p53"/>
          <p:cNvPicPr preferRelativeResize="0"/>
          <p:nvPr/>
        </p:nvPicPr>
        <p:blipFill rotWithShape="1">
          <a:blip r:embed="rId3">
            <a:alphaModFix/>
          </a:blip>
          <a:srcRect/>
          <a:stretch/>
        </p:blipFill>
        <p:spPr>
          <a:xfrm>
            <a:off x="7304690" y="5793766"/>
            <a:ext cx="1061545" cy="97489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52"/>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Tips</a:t>
            </a:r>
            <a:endParaRPr/>
          </a:p>
        </p:txBody>
      </p:sp>
      <p:sp>
        <p:nvSpPr>
          <p:cNvPr id="577" name="Google Shape;577;p52"/>
          <p:cNvSpPr/>
          <p:nvPr/>
        </p:nvSpPr>
        <p:spPr>
          <a:xfrm>
            <a:off x="535341" y="1190235"/>
            <a:ext cx="8366921" cy="5632271"/>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Utilice líneas en blanco y espacios para mejorar la legibilidad del programa.</a:t>
            </a:r>
            <a:endParaRPr lang="es-CL" sz="1800" dirty="0" smtClean="0">
              <a:latin typeface="Calibri" panose="020F0502020204030204" pitchFamily="34" charset="0"/>
              <a:cs typeface="Calibri" panose="020F0502020204030204" pitchFamily="34" charset="0"/>
            </a:endParaRPr>
          </a:p>
          <a:p>
            <a:pPr marL="0" marR="0" lvl="0" indent="0" algn="just" rtl="0">
              <a:lnSpc>
                <a:spcPct val="100000"/>
              </a:lnSpc>
              <a:spcBef>
                <a:spcPts val="0"/>
              </a:spcBef>
              <a:spcAft>
                <a:spcPts val="0"/>
              </a:spcAft>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Realice y actualice los comentarios en el programa.</a:t>
            </a:r>
            <a:endParaRPr lang="es-CL" sz="1800" dirty="0" smtClean="0">
              <a:latin typeface="Calibri" panose="020F0502020204030204" pitchFamily="34" charset="0"/>
              <a:cs typeface="Calibri" panose="020F0502020204030204" pitchFamily="34" charset="0"/>
            </a:endParaRPr>
          </a:p>
          <a:p>
            <a:pPr marL="0" marR="0" lvl="0" indent="0" algn="just" rtl="0">
              <a:lnSpc>
                <a:spcPct val="100000"/>
              </a:lnSpc>
              <a:spcBef>
                <a:spcPts val="0"/>
              </a:spcBef>
              <a:spcAft>
                <a:spcPts val="0"/>
              </a:spcAft>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 Java es sensible a mayúsculas y minúsculas, es decir, las letras son distintas, por lo que total y Total son distintos identificadores (pero ambos son válidos).</a:t>
            </a:r>
            <a:endParaRPr lang="es-CL" sz="1800" dirty="0" smtClean="0">
              <a:latin typeface="Calibri" panose="020F0502020204030204" pitchFamily="34" charset="0"/>
              <a:cs typeface="Calibri" panose="020F050202020403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Aplique sangría a todo el cuerpo de la declaración de cada método, usando un “nivel” de sangría entre las llaves que delimitan el cuerpo del método. Este formato resalta la estructura del método y ayuda a que su declaración sea más fácil de leer.</a:t>
            </a:r>
            <a:endParaRPr lang="es-CL" sz="1800" dirty="0" smtClean="0">
              <a:latin typeface="Calibri" panose="020F0502020204030204" pitchFamily="34" charset="0"/>
              <a:cs typeface="Calibri" panose="020F050202020403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rPr>
              <a:t>Cuando el compilador reporta un error de sintaxis, primero revise la línea indicada por el mensaje de error, si no lo encuentra en esa línea, verifique las líneas anteriores.</a:t>
            </a:r>
          </a:p>
          <a:p>
            <a:pPr marL="285750" marR="0" lvl="0" indent="-285750" algn="just" rtl="0">
              <a:lnSpc>
                <a:spcPct val="100000"/>
              </a:lnSpc>
              <a:spcBef>
                <a:spcPts val="0"/>
              </a:spcBef>
              <a:spcAft>
                <a:spcPts val="0"/>
              </a:spcAft>
              <a:buClr>
                <a:srgbClr val="000000"/>
              </a:buClr>
              <a:buSzPts val="1800"/>
              <a:buFont typeface="Noto Sans Symbols"/>
              <a:buChar char="✔"/>
            </a:pPr>
            <a:endParaRPr lang="es-CL" sz="1800" b="0" i="0" u="none" strike="noStrike" cap="none" dirty="0" smtClean="0">
              <a:solidFill>
                <a:srgbClr val="0F243E"/>
              </a:solidFill>
              <a:latin typeface="Calibri" panose="020F0502020204030204" pitchFamily="34" charset="0"/>
              <a:ea typeface="Century Gothic"/>
              <a:cs typeface="Calibri" panose="020F0502020204030204" pitchFamily="34" charset="0"/>
              <a:sym typeface="Century Gothic"/>
            </a:endParaRPr>
          </a:p>
          <a:p>
            <a:pPr marL="285750" indent="-285750" algn="just">
              <a:buSzPts val="1800"/>
              <a:buFont typeface="Noto Sans Symbols"/>
              <a:buChar char="✔"/>
            </a:pPr>
            <a:r>
              <a:rPr lang="es-CL" sz="1800" dirty="0">
                <a:solidFill>
                  <a:srgbClr val="0F243E"/>
                </a:solidFill>
                <a:latin typeface="Calibri" panose="020F0502020204030204" pitchFamily="34" charset="0"/>
                <a:ea typeface="Century Gothic"/>
                <a:cs typeface="Calibri" panose="020F0502020204030204" pitchFamily="34" charset="0"/>
                <a:sym typeface="Century Gothic"/>
              </a:rPr>
              <a:t>Confundir el operador de igualdad (==) con el de asignación (=) puede producir un error lógico o de compilación. El primero es para comparar y el resultado será true o false y el segundo es para asignar un valor.</a:t>
            </a:r>
            <a:endParaRPr lang="es-CL" sz="1800" dirty="0">
              <a:latin typeface="Calibri" panose="020F0502020204030204" pitchFamily="34" charset="0"/>
              <a:cs typeface="Calibri" panose="020F0502020204030204" pitchFamily="34" charset="0"/>
            </a:endParaRPr>
          </a:p>
          <a:p>
            <a:pPr marL="285750" marR="0" lvl="0" indent="-285750" algn="just" rtl="0">
              <a:lnSpc>
                <a:spcPct val="100000"/>
              </a:lnSpc>
              <a:spcBef>
                <a:spcPts val="0"/>
              </a:spcBef>
              <a:spcAft>
                <a:spcPts val="0"/>
              </a:spcAft>
              <a:buClr>
                <a:srgbClr val="000000"/>
              </a:buClr>
              <a:buSzPts val="1800"/>
              <a:buFont typeface="Noto Sans Symbols"/>
              <a:buChar char="✔"/>
            </a:pPr>
            <a:endParaRPr lang="es-CL" sz="1800" dirty="0" smtClean="0">
              <a:latin typeface="Calibri" panose="020F0502020204030204" pitchFamily="34" charset="0"/>
              <a:cs typeface="Calibri" panose="020F050202020403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alibri" panose="020F0502020204030204" pitchFamily="34" charset="0"/>
              <a:cs typeface="Calibri" panose="020F0502020204030204" pitchFamily="34" charset="0"/>
              <a:sym typeface="Arial"/>
            </a:endParaRPr>
          </a:p>
        </p:txBody>
      </p:sp>
      <p:pic>
        <p:nvPicPr>
          <p:cNvPr id="5" name="Google Shape;584;p53"/>
          <p:cNvPicPr preferRelativeResize="0"/>
          <p:nvPr/>
        </p:nvPicPr>
        <p:blipFill rotWithShape="1">
          <a:blip r:embed="rId3">
            <a:alphaModFix/>
          </a:blip>
          <a:srcRect/>
          <a:stretch/>
        </p:blipFill>
        <p:spPr>
          <a:xfrm>
            <a:off x="7977352" y="1190235"/>
            <a:ext cx="1061545" cy="97489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8"/>
        <p:cNvGrpSpPr/>
        <p:nvPr/>
      </p:nvGrpSpPr>
      <p:grpSpPr>
        <a:xfrm>
          <a:off x="0" y="0"/>
          <a:ext cx="0" cy="0"/>
          <a:chOff x="0" y="0"/>
          <a:chExt cx="0" cy="0"/>
        </a:xfrm>
      </p:grpSpPr>
      <p:sp>
        <p:nvSpPr>
          <p:cNvPr id="589" name="Google Shape;589;p54"/>
          <p:cNvSpPr txBox="1">
            <a:spLocks noGrp="1"/>
          </p:cNvSpPr>
          <p:nvPr>
            <p:ph type="body" idx="1"/>
          </p:nvPr>
        </p:nvSpPr>
        <p:spPr>
          <a:xfrm>
            <a:off x="294150" y="1218600"/>
            <a:ext cx="8555700" cy="5137800"/>
          </a:xfrm>
          <a:prstGeom prst="rect">
            <a:avLst/>
          </a:prstGeom>
          <a:noFill/>
          <a:ln>
            <a:noFill/>
          </a:ln>
        </p:spPr>
        <p:txBody>
          <a:bodyPr spcFirstLastPara="1" wrap="square" lIns="91425" tIns="45700" rIns="91425" bIns="45700" anchor="t" anchorCtr="0">
            <a:noAutofit/>
          </a:bodyPr>
          <a:lstStyle/>
          <a:p>
            <a:pPr marL="50800" lvl="0" indent="0" algn="just" rtl="0">
              <a:lnSpc>
                <a:spcPct val="90000"/>
              </a:lnSpc>
              <a:spcBef>
                <a:spcPts val="1000"/>
              </a:spcBef>
              <a:spcAft>
                <a:spcPts val="0"/>
              </a:spcAft>
              <a:buSzPts val="2800"/>
              <a:buNone/>
            </a:pPr>
            <a:r>
              <a:rPr lang="es-CL" dirty="0" smtClean="0">
                <a:solidFill>
                  <a:srgbClr val="0F243E"/>
                </a:solidFill>
              </a:rPr>
              <a:t>Realicemos un </a:t>
            </a:r>
            <a:r>
              <a:rPr lang="es-CL" dirty="0" err="1" smtClean="0">
                <a:solidFill>
                  <a:srgbClr val="0F243E"/>
                </a:solidFill>
              </a:rPr>
              <a:t>kahoot</a:t>
            </a:r>
            <a:r>
              <a:rPr lang="es-CL" dirty="0" smtClean="0">
                <a:solidFill>
                  <a:srgbClr val="0F243E"/>
                </a:solidFill>
              </a:rPr>
              <a:t> para revisar los elementos del lenguaje de programación, las clases y sus objetos.</a:t>
            </a:r>
            <a:endParaRPr lang="es-CL" dirty="0"/>
          </a:p>
        </p:txBody>
      </p:sp>
      <p:sp>
        <p:nvSpPr>
          <p:cNvPr id="590" name="Google Shape;590;p54"/>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Actividad</a:t>
            </a:r>
            <a:endParaRPr/>
          </a:p>
        </p:txBody>
      </p:sp>
      <p:pic>
        <p:nvPicPr>
          <p:cNvPr id="591" name="Google Shape;591;p54" descr="Resultado de imagen para kahoot"/>
          <p:cNvPicPr preferRelativeResize="0"/>
          <p:nvPr/>
        </p:nvPicPr>
        <p:blipFill rotWithShape="1">
          <a:blip r:embed="rId3">
            <a:alphaModFix/>
          </a:blip>
          <a:srcRect/>
          <a:stretch/>
        </p:blipFill>
        <p:spPr>
          <a:xfrm>
            <a:off x="2495790" y="2707723"/>
            <a:ext cx="3885970" cy="13236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5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solidFill>
                  <a:schemeClr val="lt1"/>
                </a:solidFill>
                <a:latin typeface="Calibri"/>
                <a:ea typeface="Calibri"/>
                <a:cs typeface="Calibri"/>
                <a:sym typeface="Calibri"/>
              </a:rPr>
              <a:t>¿Qué hemos aprendido?</a:t>
            </a:r>
            <a:endParaRPr/>
          </a:p>
        </p:txBody>
      </p:sp>
      <p:sp>
        <p:nvSpPr>
          <p:cNvPr id="597" name="Google Shape;597;p55"/>
          <p:cNvSpPr/>
          <p:nvPr/>
        </p:nvSpPr>
        <p:spPr>
          <a:xfrm>
            <a:off x="1677747" y="2158428"/>
            <a:ext cx="6698998" cy="2677616"/>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00000"/>
              </a:lnSpc>
              <a:spcBef>
                <a:spcPts val="0"/>
              </a:spcBef>
              <a:spcAft>
                <a:spcPts val="0"/>
              </a:spcAft>
              <a:buClr>
                <a:srgbClr val="0F243E"/>
              </a:buClr>
              <a:buSzPts val="2400"/>
              <a:buFont typeface="Noto Sans Symbols"/>
              <a:buChar char="✔"/>
            </a:pPr>
            <a:r>
              <a:rPr lang="es-CL" sz="2400" b="0" i="0" u="none" strike="noStrike" cap="none" dirty="0" smtClean="0">
                <a:solidFill>
                  <a:schemeClr val="dk1"/>
                </a:solidFill>
                <a:latin typeface="Calibri"/>
                <a:ea typeface="Calibri"/>
                <a:cs typeface="Calibri"/>
                <a:sym typeface="Calibri"/>
              </a:rPr>
              <a:t>Conocer el Entorno de Desarrollo</a:t>
            </a:r>
          </a:p>
          <a:p>
            <a:pPr marL="342900" marR="0" lvl="0" indent="-342900" algn="just" rtl="0">
              <a:lnSpc>
                <a:spcPct val="100000"/>
              </a:lnSpc>
              <a:spcBef>
                <a:spcPts val="0"/>
              </a:spcBef>
              <a:spcAft>
                <a:spcPts val="0"/>
              </a:spcAft>
              <a:buClr>
                <a:srgbClr val="0F243E"/>
              </a:buClr>
              <a:buSzPts val="2400"/>
              <a:buFont typeface="Noto Sans Symbols"/>
              <a:buChar char="✔"/>
            </a:pPr>
            <a:r>
              <a:rPr lang="es-CL" sz="2400" b="0" i="0" u="none" strike="noStrike" cap="none" dirty="0" smtClean="0">
                <a:solidFill>
                  <a:schemeClr val="dk1"/>
                </a:solidFill>
                <a:latin typeface="Calibri"/>
                <a:ea typeface="Calibri"/>
                <a:cs typeface="Calibri"/>
                <a:sym typeface="Calibri"/>
              </a:rPr>
              <a:t>Reconocer el Lenguaje de Programación Java</a:t>
            </a:r>
            <a:endParaRPr lang="es-CL" sz="2400" b="0" i="0" u="none" strike="noStrike" cap="none" dirty="0" smtClean="0">
              <a:solidFill>
                <a:srgbClr val="000000"/>
              </a:solidFill>
              <a:sym typeface="Arial"/>
            </a:endParaRPr>
          </a:p>
          <a:p>
            <a:pPr marL="342900" marR="0" lvl="0" indent="-342900" algn="just" rtl="0">
              <a:lnSpc>
                <a:spcPct val="100000"/>
              </a:lnSpc>
              <a:spcBef>
                <a:spcPts val="0"/>
              </a:spcBef>
              <a:spcAft>
                <a:spcPts val="0"/>
              </a:spcAft>
              <a:buClr>
                <a:srgbClr val="0F243E"/>
              </a:buClr>
              <a:buSzPts val="2400"/>
              <a:buFont typeface="Noto Sans Symbols"/>
              <a:buChar char="✔"/>
            </a:pPr>
            <a:r>
              <a:rPr lang="es-CL" sz="2400" b="0" i="0" u="none" strike="noStrike" cap="none" dirty="0" smtClean="0">
                <a:solidFill>
                  <a:schemeClr val="dk1"/>
                </a:solidFill>
                <a:latin typeface="Calibri"/>
                <a:ea typeface="Calibri"/>
                <a:cs typeface="Calibri"/>
                <a:sym typeface="Calibri"/>
              </a:rPr>
              <a:t>Diferenciar los Tipos de Datos</a:t>
            </a:r>
          </a:p>
          <a:p>
            <a:pPr marL="342900" marR="0" lvl="0" indent="-342900" algn="l" rtl="0">
              <a:lnSpc>
                <a:spcPct val="100000"/>
              </a:lnSpc>
              <a:spcBef>
                <a:spcPts val="0"/>
              </a:spcBef>
              <a:spcAft>
                <a:spcPts val="0"/>
              </a:spcAft>
              <a:buClr>
                <a:srgbClr val="000000"/>
              </a:buClr>
              <a:buSzPts val="2400"/>
              <a:buFont typeface="Arial"/>
              <a:buChar char="✔"/>
            </a:pPr>
            <a:r>
              <a:rPr lang="es-CL" sz="2400" b="0" i="0" u="none" strike="noStrike" cap="none" dirty="0" smtClean="0">
                <a:solidFill>
                  <a:schemeClr val="dk1"/>
                </a:solidFill>
                <a:latin typeface="Calibri"/>
                <a:ea typeface="Calibri"/>
                <a:cs typeface="Calibri"/>
                <a:sym typeface="Calibri"/>
              </a:rPr>
              <a:t>Utilizar Operadores Lógicos</a:t>
            </a:r>
            <a:endParaRPr lang="es-CL" dirty="0" smtClean="0"/>
          </a:p>
          <a:p>
            <a:pPr marL="342900" marR="0" lvl="0" indent="-342900" algn="l" rtl="0">
              <a:lnSpc>
                <a:spcPct val="100000"/>
              </a:lnSpc>
              <a:spcBef>
                <a:spcPts val="0"/>
              </a:spcBef>
              <a:spcAft>
                <a:spcPts val="0"/>
              </a:spcAft>
              <a:buClr>
                <a:srgbClr val="000000"/>
              </a:buClr>
              <a:buSzPts val="2400"/>
              <a:buFont typeface="Arial"/>
              <a:buChar char="✔"/>
            </a:pPr>
            <a:r>
              <a:rPr lang="es-CL" sz="2400" b="0" i="0" u="none" strike="noStrike" cap="none" dirty="0" smtClean="0">
                <a:solidFill>
                  <a:schemeClr val="dk1"/>
                </a:solidFill>
                <a:latin typeface="Calibri"/>
                <a:ea typeface="Calibri"/>
                <a:cs typeface="Calibri"/>
                <a:sym typeface="Calibri"/>
              </a:rPr>
              <a:t>Crear Clases y Objetos</a:t>
            </a:r>
            <a:endParaRPr lang="es-CL" dirty="0" smtClean="0"/>
          </a:p>
          <a:p>
            <a:pPr marL="342900" marR="0" lvl="0" indent="-342900" algn="l" rtl="0">
              <a:lnSpc>
                <a:spcPct val="100000"/>
              </a:lnSpc>
              <a:spcBef>
                <a:spcPts val="0"/>
              </a:spcBef>
              <a:spcAft>
                <a:spcPts val="0"/>
              </a:spcAft>
              <a:buClr>
                <a:srgbClr val="000000"/>
              </a:buClr>
              <a:buSzPts val="2400"/>
              <a:buFont typeface="Arial"/>
              <a:buChar char="✔"/>
            </a:pPr>
            <a:r>
              <a:rPr lang="es-CL" sz="2400" b="0" i="0" u="none" strike="noStrike" cap="none" dirty="0" smtClean="0">
                <a:solidFill>
                  <a:schemeClr val="dk1"/>
                </a:solidFill>
                <a:latin typeface="Calibri"/>
                <a:ea typeface="Calibri"/>
                <a:cs typeface="Calibri"/>
                <a:sym typeface="Calibri"/>
              </a:rPr>
              <a:t>Definir atributos y métodos</a:t>
            </a:r>
            <a:endParaRPr lang="es-CL" dirty="0" smtClean="0"/>
          </a:p>
          <a:p>
            <a:pPr marL="342900" marR="0" lvl="0" indent="-190500" algn="just" rtl="0">
              <a:lnSpc>
                <a:spcPct val="100000"/>
              </a:lnSpc>
              <a:spcBef>
                <a:spcPts val="0"/>
              </a:spcBef>
              <a:spcAft>
                <a:spcPts val="0"/>
              </a:spcAft>
              <a:buClr>
                <a:srgbClr val="0F243E"/>
              </a:buClr>
              <a:buSzPts val="2400"/>
              <a:buFont typeface="Noto Sans Symbols"/>
              <a:buNone/>
            </a:pPr>
            <a:endParaRPr sz="2400" b="0" i="0" u="none" strike="noStrike" cap="none" dirty="0">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3" name="Google Shape;123;p6"/>
          <p:cNvSpPr/>
          <p:nvPr/>
        </p:nvSpPr>
        <p:spPr>
          <a:xfrm>
            <a:off x="258417" y="1298833"/>
            <a:ext cx="8686800" cy="1200329"/>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dirty="0">
                <a:solidFill>
                  <a:srgbClr val="222222"/>
                </a:solidFill>
                <a:latin typeface="Calibri"/>
                <a:ea typeface="Calibri"/>
                <a:cs typeface="Calibri"/>
                <a:sym typeface="Calibri"/>
              </a:rPr>
              <a:t>Conversa </a:t>
            </a:r>
            <a:r>
              <a:rPr lang="es-CL" sz="2400" b="0" i="0" u="none" strike="noStrike" cap="none" dirty="0" smtClean="0">
                <a:solidFill>
                  <a:srgbClr val="222222"/>
                </a:solidFill>
                <a:latin typeface="Calibri"/>
                <a:ea typeface="Calibri"/>
                <a:cs typeface="Calibri"/>
                <a:sym typeface="Calibri"/>
              </a:rPr>
              <a:t>con tu compañero, la solución</a:t>
            </a:r>
            <a:r>
              <a:rPr lang="en-US" sz="2400" b="0" i="0" u="none" strike="noStrike" cap="none" dirty="0" smtClean="0">
                <a:solidFill>
                  <a:srgbClr val="222222"/>
                </a:solidFill>
                <a:latin typeface="Calibri"/>
                <a:ea typeface="Calibri"/>
                <a:cs typeface="Calibri"/>
                <a:sym typeface="Calibri"/>
              </a:rPr>
              <a:t>…</a:t>
            </a:r>
            <a:endParaRPr dirty="0"/>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sz="2400" b="0" i="0" u="none" strike="noStrike" cap="none" dirty="0">
              <a:solidFill>
                <a:srgbClr val="000000"/>
              </a:solidFill>
              <a:latin typeface="Arial"/>
              <a:ea typeface="Arial"/>
              <a:cs typeface="Arial"/>
              <a:sym typeface="Arial"/>
            </a:endParaRPr>
          </a:p>
        </p:txBody>
      </p:sp>
      <p:sp>
        <p:nvSpPr>
          <p:cNvPr id="124" name="Google Shape;124;p6"/>
          <p:cNvSpPr txBox="1"/>
          <p:nvPr/>
        </p:nvSpPr>
        <p:spPr>
          <a:xfrm>
            <a:off x="540025" y="2599278"/>
            <a:ext cx="1596887" cy="2780460"/>
          </a:xfrm>
          <a:prstGeom prst="rect">
            <a:avLst/>
          </a:prstGeom>
          <a:noFill/>
          <a:ln w="9525" cap="flat" cmpd="sng">
            <a:solidFill>
              <a:srgbClr val="0078A6"/>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Lista</a:t>
            </a:r>
            <a:endParaRPr/>
          </a:p>
          <a:p>
            <a:pPr marL="0" marR="0" lvl="0" indent="0" algn="l" rtl="0">
              <a:lnSpc>
                <a:spcPct val="100000"/>
              </a:lnSpc>
              <a:spcBef>
                <a:spcPts val="0"/>
              </a:spcBef>
              <a:spcAft>
                <a:spcPts val="0"/>
              </a:spcAft>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1 clase</a:t>
            </a:r>
            <a:endParaRPr/>
          </a:p>
          <a:p>
            <a:pPr marL="0" marR="0" lvl="0" indent="0" algn="l" rtl="0">
              <a:lnSpc>
                <a:spcPct val="100000"/>
              </a:lnSpc>
              <a:spcBef>
                <a:spcPts val="0"/>
              </a:spcBef>
              <a:spcAft>
                <a:spcPts val="0"/>
              </a:spcAft>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2 objeto</a:t>
            </a:r>
            <a:endParaRPr/>
          </a:p>
          <a:p>
            <a:pPr marL="0" marR="0" lvl="0" indent="0" algn="l" rtl="0">
              <a:lnSpc>
                <a:spcPct val="100000"/>
              </a:lnSpc>
              <a:spcBef>
                <a:spcPts val="0"/>
              </a:spcBef>
              <a:spcAft>
                <a:spcPts val="0"/>
              </a:spcAft>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3 atributos</a:t>
            </a:r>
            <a:endParaRPr/>
          </a:p>
          <a:p>
            <a:pPr marL="0" marR="0" lvl="0" indent="0" algn="l" rtl="0">
              <a:lnSpc>
                <a:spcPct val="100000"/>
              </a:lnSpc>
              <a:spcBef>
                <a:spcPts val="0"/>
              </a:spcBef>
              <a:spcAft>
                <a:spcPts val="0"/>
              </a:spcAft>
              <a:buNone/>
            </a:pPr>
            <a:endParaRPr sz="180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4 métodos</a:t>
            </a:r>
            <a:endParaRPr/>
          </a:p>
          <a:p>
            <a:pPr marL="0" marR="0" lvl="0" indent="0" algn="l" rtl="0">
              <a:lnSpc>
                <a:spcPct val="100000"/>
              </a:lnSpc>
              <a:spcBef>
                <a:spcPts val="0"/>
              </a:spcBef>
              <a:spcAft>
                <a:spcPts val="0"/>
              </a:spcAft>
              <a:buNone/>
            </a:pPr>
            <a:endParaRPr sz="1800" b="0" i="0" u="none" strike="noStrike" cap="none">
              <a:solidFill>
                <a:srgbClr val="000000"/>
              </a:solidFill>
              <a:latin typeface="Century Gothic"/>
              <a:ea typeface="Century Gothic"/>
              <a:cs typeface="Century Gothic"/>
              <a:sym typeface="Century Gothic"/>
            </a:endParaRPr>
          </a:p>
        </p:txBody>
      </p:sp>
      <p:pic>
        <p:nvPicPr>
          <p:cNvPr id="125" name="Google Shape;125;p6"/>
          <p:cNvPicPr preferRelativeResize="0"/>
          <p:nvPr/>
        </p:nvPicPr>
        <p:blipFill rotWithShape="1">
          <a:blip r:embed="rId3">
            <a:alphaModFix/>
          </a:blip>
          <a:srcRect/>
          <a:stretch/>
        </p:blipFill>
        <p:spPr>
          <a:xfrm>
            <a:off x="2965175" y="1869866"/>
            <a:ext cx="5638800" cy="4508500"/>
          </a:xfrm>
          <a:prstGeom prst="rect">
            <a:avLst/>
          </a:prstGeom>
          <a:noFill/>
          <a:ln>
            <a:noFill/>
          </a:ln>
        </p:spPr>
      </p:pic>
      <p:sp>
        <p:nvSpPr>
          <p:cNvPr id="7" name="Google Shape;113;p5"/>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s-CL" sz="2500" dirty="0" smtClean="0"/>
              <a:t>Recordando Clases y Objetos</a:t>
            </a:r>
            <a:endParaRPr lang="es-CL" sz="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Entorno de Desarrollo</a:t>
            </a:r>
            <a:endParaRPr/>
          </a:p>
        </p:txBody>
      </p:sp>
      <p:sp>
        <p:nvSpPr>
          <p:cNvPr id="131" name="Google Shape;131;p7"/>
          <p:cNvSpPr/>
          <p:nvPr/>
        </p:nvSpPr>
        <p:spPr>
          <a:xfrm>
            <a:off x="485530" y="1403977"/>
            <a:ext cx="8059380" cy="326239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Un </a:t>
            </a:r>
            <a:r>
              <a:rPr lang="es-CL" sz="2400" b="1" i="0" u="none" strike="noStrike" cap="none" dirty="0" smtClean="0">
                <a:solidFill>
                  <a:srgbClr val="222222"/>
                </a:solidFill>
                <a:latin typeface="Calibri"/>
                <a:ea typeface="Calibri"/>
                <a:cs typeface="Calibri"/>
                <a:sym typeface="Calibri"/>
              </a:rPr>
              <a:t>entorno de desarrollo integrado</a:t>
            </a:r>
            <a:r>
              <a:rPr lang="es-CL" sz="2400" b="1" i="0" u="none" strike="noStrike" cap="none" baseline="30000" dirty="0" smtClean="0">
                <a:solidFill>
                  <a:srgbClr val="0B0080"/>
                </a:solidFill>
                <a:latin typeface="Calibri"/>
                <a:ea typeface="Calibri"/>
                <a:cs typeface="Calibri"/>
                <a:sym typeface="Calibri"/>
              </a:rPr>
              <a:t> </a:t>
            </a:r>
            <a:r>
              <a:rPr lang="es-CL" sz="2400" b="0" i="0" u="none" strike="noStrike" cap="none" dirty="0" smtClean="0">
                <a:solidFill>
                  <a:srgbClr val="222222"/>
                </a:solidFill>
                <a:latin typeface="Calibri"/>
                <a:ea typeface="Calibri"/>
                <a:cs typeface="Calibri"/>
                <a:sym typeface="Calibri"/>
              </a:rPr>
              <a:t>(</a:t>
            </a:r>
            <a:r>
              <a:rPr lang="es-CL" sz="2400" b="0" i="0" u="none" strike="noStrike" cap="none" dirty="0" err="1" smtClean="0">
                <a:solidFill>
                  <a:srgbClr val="222222"/>
                </a:solidFill>
                <a:latin typeface="Calibri"/>
                <a:ea typeface="Calibri"/>
                <a:cs typeface="Calibri"/>
                <a:sym typeface="Calibri"/>
              </a:rPr>
              <a:t>Integrated</a:t>
            </a:r>
            <a:r>
              <a:rPr lang="es-CL" sz="2400" b="0" i="0" u="none" strike="noStrike" cap="none" dirty="0" smtClean="0">
                <a:solidFill>
                  <a:srgbClr val="222222"/>
                </a:solidFill>
                <a:latin typeface="Calibri"/>
                <a:ea typeface="Calibri"/>
                <a:cs typeface="Calibri"/>
                <a:sym typeface="Calibri"/>
              </a:rPr>
              <a:t> Development </a:t>
            </a:r>
            <a:r>
              <a:rPr lang="es-CL" sz="2400" b="0" i="0" u="none" strike="noStrike" cap="none" dirty="0" err="1" smtClean="0">
                <a:solidFill>
                  <a:srgbClr val="222222"/>
                </a:solidFill>
                <a:latin typeface="Calibri"/>
                <a:ea typeface="Calibri"/>
                <a:cs typeface="Calibri"/>
                <a:sym typeface="Calibri"/>
              </a:rPr>
              <a:t>Environment</a:t>
            </a:r>
            <a:r>
              <a:rPr lang="es-CL" sz="2400" b="0" i="0" u="none" strike="noStrike" cap="none" dirty="0" smtClean="0">
                <a:solidFill>
                  <a:srgbClr val="222222"/>
                </a:solidFill>
                <a:latin typeface="Calibri"/>
                <a:ea typeface="Calibri"/>
                <a:cs typeface="Calibri"/>
                <a:sym typeface="Calibri"/>
              </a:rPr>
              <a:t>), más conocido como </a:t>
            </a:r>
            <a:r>
              <a:rPr lang="es-CL" sz="2400" b="1" i="0" u="none" strike="noStrike" cap="none" dirty="0" smtClean="0">
                <a:solidFill>
                  <a:srgbClr val="222222"/>
                </a:solidFill>
                <a:latin typeface="Calibri"/>
                <a:ea typeface="Calibri"/>
                <a:cs typeface="Calibri"/>
                <a:sym typeface="Calibri"/>
              </a:rPr>
              <a:t>IDE</a:t>
            </a:r>
            <a:r>
              <a:rPr lang="es-CL" sz="2400" b="0" i="0" u="none" strike="noStrike" cap="none" dirty="0" smtClean="0">
                <a:solidFill>
                  <a:srgbClr val="222222"/>
                </a:solidFill>
                <a:latin typeface="Calibri"/>
                <a:ea typeface="Calibri"/>
                <a:cs typeface="Calibri"/>
                <a:sym typeface="Calibri"/>
              </a:rPr>
              <a:t>, es una aplicación  que proporciona servicios para facilitar al programador el desarrollo del software.</a:t>
            </a:r>
          </a:p>
          <a:p>
            <a:pPr marL="0" marR="0" lvl="0" indent="0" algn="just" rtl="0">
              <a:lnSpc>
                <a:spcPct val="100000"/>
              </a:lnSpc>
              <a:spcBef>
                <a:spcPts val="0"/>
              </a:spcBef>
              <a:spcAft>
                <a:spcPts val="0"/>
              </a:spcAft>
              <a:buNone/>
            </a:pPr>
            <a:endParaRPr lang="es-CL" sz="2400" b="0" i="0" u="none" strike="noStrike" cap="none" dirty="0" smtClean="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endParaRPr lang="es-CL" dirty="0" smtClean="0"/>
          </a:p>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Generalmente, un IDE tiene un editor de código fuente, herramientas de construcción automáticas, autocompletado inteligente, un depurador y compilador.</a:t>
            </a:r>
            <a:endParaRPr lang="es-CL" dirty="0"/>
          </a:p>
        </p:txBody>
      </p:sp>
      <p:sp>
        <p:nvSpPr>
          <p:cNvPr id="133" name="Google Shape;133;p7"/>
          <p:cNvSpPr/>
          <p:nvPr/>
        </p:nvSpPr>
        <p:spPr>
          <a:xfrm>
            <a:off x="5459894" y="5320816"/>
            <a:ext cx="2643256" cy="728869"/>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sz="1800" b="0" i="0" u="none" strike="noStrike" cap="none" dirty="0" smtClean="0">
                <a:solidFill>
                  <a:srgbClr val="000000"/>
                </a:solidFill>
                <a:latin typeface="Century Gothic"/>
                <a:ea typeface="Century Gothic"/>
                <a:cs typeface="Century Gothic"/>
                <a:sym typeface="Century Gothic"/>
              </a:rPr>
              <a:t>Facilita la vida del programador</a:t>
            </a:r>
            <a:endParaRPr lang="es-C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7"/>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Entorno de Desarrollo</a:t>
            </a:r>
            <a:endParaRPr/>
          </a:p>
        </p:txBody>
      </p:sp>
      <p:sp>
        <p:nvSpPr>
          <p:cNvPr id="131" name="Google Shape;131;p7"/>
          <p:cNvSpPr/>
          <p:nvPr/>
        </p:nvSpPr>
        <p:spPr>
          <a:xfrm>
            <a:off x="422468" y="1372838"/>
            <a:ext cx="7901725" cy="156962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L" sz="2400" b="0" i="0" u="none" strike="noStrike" cap="none" dirty="0" smtClean="0">
                <a:solidFill>
                  <a:srgbClr val="222222"/>
                </a:solidFill>
                <a:latin typeface="Calibri"/>
                <a:ea typeface="Calibri"/>
                <a:cs typeface="Calibri"/>
                <a:sym typeface="Calibri"/>
              </a:rPr>
              <a:t>El IDE nos ofrece muchas más funciones que un editor de texto, soporta muchos tipos de lenguajes de programación y la mayoría son de tipo open source, esto es, de descarga gratuita.</a:t>
            </a:r>
            <a:endParaRPr lang="es-CL" sz="2400" b="0" i="0" u="none" strike="noStrike" cap="none" dirty="0">
              <a:solidFill>
                <a:srgbClr val="222222"/>
              </a:solidFill>
              <a:latin typeface="Calibri"/>
              <a:ea typeface="Calibri"/>
              <a:cs typeface="Calibri"/>
              <a:sym typeface="Calibri"/>
            </a:endParaRPr>
          </a:p>
        </p:txBody>
      </p:sp>
      <p:pic>
        <p:nvPicPr>
          <p:cNvPr id="132" name="Google Shape;132;p7"/>
          <p:cNvPicPr preferRelativeResize="0"/>
          <p:nvPr/>
        </p:nvPicPr>
        <p:blipFill rotWithShape="1">
          <a:blip r:embed="rId3">
            <a:alphaModFix/>
          </a:blip>
          <a:srcRect/>
          <a:stretch/>
        </p:blipFill>
        <p:spPr>
          <a:xfrm>
            <a:off x="2436115" y="3363310"/>
            <a:ext cx="3460188" cy="1957506"/>
          </a:xfrm>
          <a:custGeom>
            <a:avLst/>
            <a:gdLst/>
            <a:ahLst/>
            <a:cxnLst/>
            <a:rect l="l" t="t" r="r" b="b"/>
            <a:pathLst>
              <a:path w="2643256" h="1692020" fill="none" extrusionOk="0">
                <a:moveTo>
                  <a:pt x="0" y="0"/>
                </a:moveTo>
                <a:cubicBezTo>
                  <a:pt x="238948" y="-33677"/>
                  <a:pt x="386438" y="39801"/>
                  <a:pt x="502219" y="0"/>
                </a:cubicBezTo>
                <a:cubicBezTo>
                  <a:pt x="618000" y="-39801"/>
                  <a:pt x="772617" y="44250"/>
                  <a:pt x="951572" y="0"/>
                </a:cubicBezTo>
                <a:cubicBezTo>
                  <a:pt x="1130527" y="-44250"/>
                  <a:pt x="1281510" y="32219"/>
                  <a:pt x="1427358" y="0"/>
                </a:cubicBezTo>
                <a:cubicBezTo>
                  <a:pt x="1573206" y="-32219"/>
                  <a:pt x="1732599" y="50341"/>
                  <a:pt x="1982442" y="0"/>
                </a:cubicBezTo>
                <a:cubicBezTo>
                  <a:pt x="2232285" y="-50341"/>
                  <a:pt x="2360403" y="49789"/>
                  <a:pt x="2643256" y="0"/>
                </a:cubicBezTo>
                <a:cubicBezTo>
                  <a:pt x="2687442" y="179497"/>
                  <a:pt x="2626361" y="348133"/>
                  <a:pt x="2643256" y="530166"/>
                </a:cubicBezTo>
                <a:cubicBezTo>
                  <a:pt x="2660151" y="712199"/>
                  <a:pt x="2591509" y="815396"/>
                  <a:pt x="2643256" y="1043412"/>
                </a:cubicBezTo>
                <a:cubicBezTo>
                  <a:pt x="2695003" y="1271428"/>
                  <a:pt x="2601166" y="1503148"/>
                  <a:pt x="2643256" y="1692020"/>
                </a:cubicBezTo>
                <a:cubicBezTo>
                  <a:pt x="2397585" y="1721334"/>
                  <a:pt x="2301765" y="1664355"/>
                  <a:pt x="2114605" y="1692020"/>
                </a:cubicBezTo>
                <a:cubicBezTo>
                  <a:pt x="1927445" y="1719685"/>
                  <a:pt x="1772955" y="1635952"/>
                  <a:pt x="1638819" y="1692020"/>
                </a:cubicBezTo>
                <a:cubicBezTo>
                  <a:pt x="1504683" y="1748088"/>
                  <a:pt x="1261958" y="1654829"/>
                  <a:pt x="1057302" y="1692020"/>
                </a:cubicBezTo>
                <a:cubicBezTo>
                  <a:pt x="852646" y="1729211"/>
                  <a:pt x="771314" y="1635297"/>
                  <a:pt x="555084" y="1692020"/>
                </a:cubicBezTo>
                <a:cubicBezTo>
                  <a:pt x="338854" y="1748743"/>
                  <a:pt x="272099" y="1680424"/>
                  <a:pt x="0" y="1692020"/>
                </a:cubicBezTo>
                <a:cubicBezTo>
                  <a:pt x="-48418" y="1517692"/>
                  <a:pt x="43103" y="1261293"/>
                  <a:pt x="0" y="1111093"/>
                </a:cubicBezTo>
                <a:cubicBezTo>
                  <a:pt x="-43103" y="960893"/>
                  <a:pt x="55785" y="698780"/>
                  <a:pt x="0" y="564007"/>
                </a:cubicBezTo>
                <a:cubicBezTo>
                  <a:pt x="-55785" y="429234"/>
                  <a:pt x="50178" y="159861"/>
                  <a:pt x="0" y="0"/>
                </a:cubicBezTo>
                <a:close/>
              </a:path>
              <a:path w="2643256" h="1692020"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49168" y="243867"/>
                  <a:pt x="2621704" y="443815"/>
                  <a:pt x="2643256" y="597847"/>
                </a:cubicBezTo>
                <a:cubicBezTo>
                  <a:pt x="2664808" y="751879"/>
                  <a:pt x="2605905" y="924013"/>
                  <a:pt x="2643256" y="1161854"/>
                </a:cubicBezTo>
                <a:cubicBezTo>
                  <a:pt x="2680607" y="1399695"/>
                  <a:pt x="2630417" y="1454395"/>
                  <a:pt x="2643256" y="1692020"/>
                </a:cubicBezTo>
                <a:cubicBezTo>
                  <a:pt x="2498029" y="1692745"/>
                  <a:pt x="2300494" y="1663145"/>
                  <a:pt x="2167470" y="1692020"/>
                </a:cubicBezTo>
                <a:cubicBezTo>
                  <a:pt x="2034446" y="1720895"/>
                  <a:pt x="1841938" y="1645289"/>
                  <a:pt x="1638819" y="1692020"/>
                </a:cubicBezTo>
                <a:cubicBezTo>
                  <a:pt x="1435700" y="1738751"/>
                  <a:pt x="1344790" y="1674132"/>
                  <a:pt x="1110168" y="1692020"/>
                </a:cubicBezTo>
                <a:cubicBezTo>
                  <a:pt x="875546" y="1709908"/>
                  <a:pt x="747557" y="1632705"/>
                  <a:pt x="607949" y="1692020"/>
                </a:cubicBezTo>
                <a:cubicBezTo>
                  <a:pt x="468341" y="1751335"/>
                  <a:pt x="217763" y="1647006"/>
                  <a:pt x="0" y="1692020"/>
                </a:cubicBezTo>
                <a:cubicBezTo>
                  <a:pt x="-31813" y="1543379"/>
                  <a:pt x="2597" y="1343219"/>
                  <a:pt x="0" y="1094173"/>
                </a:cubicBezTo>
                <a:cubicBezTo>
                  <a:pt x="-2597" y="845127"/>
                  <a:pt x="46645" y="777239"/>
                  <a:pt x="0" y="496326"/>
                </a:cubicBezTo>
                <a:cubicBezTo>
                  <a:pt x="-46645" y="215413"/>
                  <a:pt x="44941" y="135143"/>
                  <a:pt x="0" y="0"/>
                </a:cubicBezTo>
                <a:close/>
              </a:path>
            </a:pathLst>
          </a:custGeom>
          <a:noFill/>
          <a:ln w="9525" cap="flat" cmpd="sng">
            <a:solidFill>
              <a:srgbClr val="7F7F7F"/>
            </a:solidFill>
            <a:prstDash val="solid"/>
            <a:round/>
            <a:headEnd type="none" w="sm" len="sm"/>
            <a:tailEnd type="none" w="sm" len="sm"/>
          </a:ln>
        </p:spPr>
      </p:pic>
      <p:sp>
        <p:nvSpPr>
          <p:cNvPr id="133" name="Google Shape;133;p7"/>
          <p:cNvSpPr/>
          <p:nvPr/>
        </p:nvSpPr>
        <p:spPr>
          <a:xfrm>
            <a:off x="5596529" y="5510002"/>
            <a:ext cx="2643256" cy="728869"/>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entury Gothic"/>
                <a:ea typeface="Century Gothic"/>
                <a:cs typeface="Century Gothic"/>
                <a:sym typeface="Century Gothic"/>
              </a:rPr>
              <a:t>Facilita la vida del programador</a:t>
            </a:r>
            <a:endParaRPr/>
          </a:p>
        </p:txBody>
      </p:sp>
    </p:spTree>
    <p:extLst>
      <p:ext uri="{BB962C8B-B14F-4D97-AF65-F5344CB8AC3E}">
        <p14:creationId xmlns:p14="http://schemas.microsoft.com/office/powerpoint/2010/main" val="1229327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763699" y="212725"/>
            <a:ext cx="4288185" cy="81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818990"/>
              </a:buClr>
              <a:buSzPts val="1800"/>
              <a:buNone/>
            </a:pPr>
            <a:r>
              <a:rPr lang="en-US"/>
              <a:t>Entorno de Desarrollo</a:t>
            </a:r>
            <a:endParaRPr/>
          </a:p>
        </p:txBody>
      </p:sp>
      <p:sp>
        <p:nvSpPr>
          <p:cNvPr id="139" name="Google Shape;139;p8"/>
          <p:cNvSpPr/>
          <p:nvPr/>
        </p:nvSpPr>
        <p:spPr>
          <a:xfrm>
            <a:off x="397565" y="1305268"/>
            <a:ext cx="8348870" cy="230832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2400" b="0" i="0" u="none" strike="noStrike" cap="none" dirty="0">
                <a:solidFill>
                  <a:srgbClr val="222222"/>
                </a:solidFill>
                <a:latin typeface="Calibri"/>
                <a:ea typeface="Calibri"/>
                <a:cs typeface="Calibri"/>
                <a:sym typeface="Calibri"/>
              </a:rPr>
              <a:t>Hay </a:t>
            </a:r>
            <a:r>
              <a:rPr lang="en-US" sz="2400" b="0" i="0" u="none" strike="noStrike" cap="none" dirty="0" err="1">
                <a:solidFill>
                  <a:srgbClr val="222222"/>
                </a:solidFill>
                <a:latin typeface="Calibri"/>
                <a:ea typeface="Calibri"/>
                <a:cs typeface="Calibri"/>
                <a:sym typeface="Calibri"/>
              </a:rPr>
              <a:t>muchos</a:t>
            </a:r>
            <a:r>
              <a:rPr lang="en-US" sz="2400" b="0" i="0" u="none" strike="noStrike" cap="none" dirty="0">
                <a:solidFill>
                  <a:srgbClr val="222222"/>
                </a:solidFill>
                <a:latin typeface="Calibri"/>
                <a:ea typeface="Calibri"/>
                <a:cs typeface="Calibri"/>
                <a:sym typeface="Calibri"/>
              </a:rPr>
              <a:t> IDE de Java </a:t>
            </a:r>
            <a:r>
              <a:rPr lang="en-US" sz="2400" b="0" i="0" u="none" strike="noStrike" cap="none" dirty="0" err="1">
                <a:solidFill>
                  <a:srgbClr val="222222"/>
                </a:solidFill>
                <a:latin typeface="Calibri"/>
                <a:ea typeface="Calibri"/>
                <a:cs typeface="Calibri"/>
                <a:sym typeface="Calibri"/>
              </a:rPr>
              <a:t>populares</a:t>
            </a:r>
            <a:r>
              <a:rPr lang="en-US" sz="2400" b="0" i="0" u="none" strike="noStrike" cap="none" dirty="0">
                <a:solidFill>
                  <a:srgbClr val="222222"/>
                </a:solidFill>
                <a:latin typeface="Calibri"/>
                <a:ea typeface="Calibri"/>
                <a:cs typeface="Calibri"/>
                <a:sym typeface="Calibri"/>
              </a:rPr>
              <a:t>, </a:t>
            </a:r>
            <a:r>
              <a:rPr lang="en-US" sz="2400" b="0" i="0" u="none" strike="noStrike" cap="none" dirty="0" err="1">
                <a:solidFill>
                  <a:srgbClr val="222222"/>
                </a:solidFill>
                <a:latin typeface="Calibri"/>
                <a:ea typeface="Calibri"/>
                <a:cs typeface="Calibri"/>
                <a:sym typeface="Calibri"/>
              </a:rPr>
              <a:t>como</a:t>
            </a:r>
            <a:r>
              <a:rPr lang="en-US" sz="2400" b="0" i="0" u="none" strike="noStrike" cap="none" dirty="0">
                <a:solidFill>
                  <a:srgbClr val="222222"/>
                </a:solidFill>
                <a:latin typeface="Calibri"/>
                <a:ea typeface="Calibri"/>
                <a:cs typeface="Calibri"/>
                <a:sym typeface="Calibri"/>
              </a:rPr>
              <a:t>:</a:t>
            </a:r>
            <a:endParaRPr dirty="0"/>
          </a:p>
          <a:p>
            <a:pPr marL="0" marR="0" lvl="0"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a:p>
            <a:pPr marL="0" marR="0" lvl="3" indent="0" algn="just" rtl="0">
              <a:lnSpc>
                <a:spcPct val="100000"/>
              </a:lnSpc>
              <a:spcBef>
                <a:spcPts val="0"/>
              </a:spcBef>
              <a:spcAft>
                <a:spcPts val="0"/>
              </a:spcAft>
              <a:buNone/>
            </a:pPr>
            <a:r>
              <a:rPr lang="en-US" sz="2400" b="0" i="0" u="none" strike="noStrike" cap="none" dirty="0">
                <a:solidFill>
                  <a:srgbClr val="222222"/>
                </a:solidFill>
                <a:latin typeface="Calibri"/>
                <a:ea typeface="Calibri"/>
                <a:cs typeface="Calibri"/>
                <a:sym typeface="Calibri"/>
              </a:rPr>
              <a:t>	• Eclipse(www.eclipse.org) </a:t>
            </a:r>
            <a:endParaRPr dirty="0"/>
          </a:p>
          <a:p>
            <a:pPr marL="0" marR="0" lvl="3" indent="0" algn="just" rtl="0">
              <a:lnSpc>
                <a:spcPct val="100000"/>
              </a:lnSpc>
              <a:spcBef>
                <a:spcPts val="0"/>
              </a:spcBef>
              <a:spcAft>
                <a:spcPts val="0"/>
              </a:spcAft>
              <a:buNone/>
            </a:pPr>
            <a:r>
              <a:rPr lang="en-US" sz="2400" b="0" i="0" u="none" strike="noStrike" cap="none" dirty="0">
                <a:solidFill>
                  <a:srgbClr val="222222"/>
                </a:solidFill>
                <a:latin typeface="Calibri"/>
                <a:ea typeface="Calibri"/>
                <a:cs typeface="Calibri"/>
                <a:sym typeface="Calibri"/>
              </a:rPr>
              <a:t>	• NetBeans(www.netbeans.org) </a:t>
            </a:r>
            <a:endParaRPr dirty="0"/>
          </a:p>
          <a:p>
            <a:pPr marL="0" marR="0" lvl="3" indent="0" algn="just" rtl="0">
              <a:lnSpc>
                <a:spcPct val="100000"/>
              </a:lnSpc>
              <a:spcBef>
                <a:spcPts val="0"/>
              </a:spcBef>
              <a:spcAft>
                <a:spcPts val="0"/>
              </a:spcAft>
              <a:buNone/>
            </a:pPr>
            <a:r>
              <a:rPr lang="en-US" sz="2400" b="0" i="0" u="none" strike="noStrike" cap="none" dirty="0">
                <a:solidFill>
                  <a:srgbClr val="222222"/>
                </a:solidFill>
                <a:latin typeface="Calibri"/>
                <a:ea typeface="Calibri"/>
                <a:cs typeface="Calibri"/>
                <a:sym typeface="Calibri"/>
              </a:rPr>
              <a:t>	• </a:t>
            </a:r>
            <a:r>
              <a:rPr lang="en-US" sz="2400" b="0" i="0" u="none" strike="noStrike" cap="none" dirty="0" err="1">
                <a:solidFill>
                  <a:srgbClr val="222222"/>
                </a:solidFill>
                <a:latin typeface="Calibri"/>
                <a:ea typeface="Calibri"/>
                <a:cs typeface="Calibri"/>
                <a:sym typeface="Calibri"/>
              </a:rPr>
              <a:t>IntelliJIDEA</a:t>
            </a:r>
            <a:r>
              <a:rPr lang="en-US" sz="2400" b="0" i="0" u="none" strike="noStrike" cap="none" dirty="0">
                <a:solidFill>
                  <a:srgbClr val="222222"/>
                </a:solidFill>
                <a:latin typeface="Calibri"/>
                <a:ea typeface="Calibri"/>
                <a:cs typeface="Calibri"/>
                <a:sym typeface="Calibri"/>
              </a:rPr>
              <a:t>(www.jetbrains.com)</a:t>
            </a:r>
            <a:endParaRPr dirty="0"/>
          </a:p>
          <a:p>
            <a:pPr marL="0" marR="0" lvl="3" indent="0" algn="just" rtl="0">
              <a:lnSpc>
                <a:spcPct val="100000"/>
              </a:lnSpc>
              <a:spcBef>
                <a:spcPts val="0"/>
              </a:spcBef>
              <a:spcAft>
                <a:spcPts val="0"/>
              </a:spcAft>
              <a:buNone/>
            </a:pPr>
            <a:endParaRPr sz="2400" b="0" i="0" u="none" strike="noStrike" cap="none" dirty="0">
              <a:solidFill>
                <a:srgbClr val="222222"/>
              </a:solidFill>
              <a:latin typeface="Calibri"/>
              <a:ea typeface="Calibri"/>
              <a:cs typeface="Calibri"/>
              <a:sym typeface="Calibri"/>
            </a:endParaRPr>
          </a:p>
        </p:txBody>
      </p:sp>
      <p:sp>
        <p:nvSpPr>
          <p:cNvPr id="140" name="Google Shape;140;p8"/>
          <p:cNvSpPr/>
          <p:nvPr/>
        </p:nvSpPr>
        <p:spPr>
          <a:xfrm>
            <a:off x="5538304" y="2459430"/>
            <a:ext cx="397566" cy="357809"/>
          </a:xfrm>
          <a:prstGeom prst="star5">
            <a:avLst>
              <a:gd name="adj" fmla="val 19098"/>
              <a:gd name="hf" fmla="val 105146"/>
              <a:gd name="vf" fmla="val 110557"/>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41" name="Google Shape;141;p8"/>
          <p:cNvPicPr preferRelativeResize="0"/>
          <p:nvPr/>
        </p:nvPicPr>
        <p:blipFill rotWithShape="1">
          <a:blip r:embed="rId3">
            <a:alphaModFix/>
          </a:blip>
          <a:srcRect/>
          <a:stretch/>
        </p:blipFill>
        <p:spPr>
          <a:xfrm>
            <a:off x="2603500" y="3914432"/>
            <a:ext cx="3937000" cy="16383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DUOC 2">
      <a:dk1>
        <a:srgbClr val="172740"/>
      </a:dk1>
      <a:lt1>
        <a:srgbClr val="FFFFFF"/>
      </a:lt1>
      <a:dk2>
        <a:srgbClr val="81888F"/>
      </a:dk2>
      <a:lt2>
        <a:srgbClr val="FBC842"/>
      </a:lt2>
      <a:accent1>
        <a:srgbClr val="DE3075"/>
      </a:accent1>
      <a:accent2>
        <a:srgbClr val="702785"/>
      </a:accent2>
      <a:accent3>
        <a:srgbClr val="BDD503"/>
      </a:accent3>
      <a:accent4>
        <a:srgbClr val="00A0DE"/>
      </a:accent4>
      <a:accent5>
        <a:srgbClr val="FA742C"/>
      </a:accent5>
      <a:accent6>
        <a:srgbClr val="AE0F0F"/>
      </a:accent6>
      <a:hlink>
        <a:srgbClr val="723714"/>
      </a:hlink>
      <a:folHlink>
        <a:srgbClr val="6B79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2672</Words>
  <Application>Microsoft Office PowerPoint</Application>
  <PresentationFormat>Presentación en pantalla (4:3)</PresentationFormat>
  <Paragraphs>697</Paragraphs>
  <Slides>57</Slides>
  <Notes>57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57</vt:i4>
      </vt:variant>
    </vt:vector>
  </HeadingPairs>
  <TitlesOfParts>
    <vt:vector size="66" baseType="lpstr">
      <vt:lpstr>Calibri</vt:lpstr>
      <vt:lpstr>Franklin Gothic</vt:lpstr>
      <vt:lpstr>Overlock</vt:lpstr>
      <vt:lpstr>Noto Sans Symbols</vt:lpstr>
      <vt:lpstr>Arial</vt:lpstr>
      <vt:lpstr>Roboto Mono</vt:lpstr>
      <vt:lpstr>Century Gothic</vt:lpstr>
      <vt:lpstr>Roboto Condensed</vt:lpstr>
      <vt:lpstr>Tema de Office</vt:lpstr>
      <vt:lpstr>Experiencia de Aprendizaje 2: Lenguaje de Programación, sintaxis y semántica</vt:lpstr>
      <vt:lpstr>Presentación de PowerPoint</vt:lpstr>
      <vt:lpstr>Entorno de Desarrollo y Lenguaje JAVA</vt:lpstr>
      <vt:lpstr>¿Qué Aprenderemos?</vt:lpstr>
      <vt:lpstr>Recordando Clases y Objetos</vt:lpstr>
      <vt:lpstr>Recordando Clases y Objetos</vt:lpstr>
      <vt:lpstr>Entorno de Desarrollo</vt:lpstr>
      <vt:lpstr>Entorno de Desarrollo</vt:lpstr>
      <vt:lpstr>Entorno de Desarrollo</vt:lpstr>
      <vt:lpstr>NetBeans</vt:lpstr>
      <vt:lpstr>NetBeans</vt:lpstr>
      <vt:lpstr>NetBeans</vt:lpstr>
      <vt:lpstr>NetBeans</vt:lpstr>
      <vt:lpstr>NetBeans +  JDK</vt:lpstr>
      <vt:lpstr>Lenguaje de Programación Java</vt:lpstr>
      <vt:lpstr>Lenguaje de Programación Java</vt:lpstr>
      <vt:lpstr>Lenguaje de Programación Java</vt:lpstr>
      <vt:lpstr>Lenguaje de Programación Java</vt:lpstr>
      <vt:lpstr>Lenguaje de Programación Java</vt:lpstr>
      <vt:lpstr>Primer Programa en Java</vt:lpstr>
      <vt:lpstr>Primer Programa en Java</vt:lpstr>
      <vt:lpstr>Primer Programa en Java</vt:lpstr>
      <vt:lpstr>Primer Programa en Java</vt:lpstr>
      <vt:lpstr>Comentarios</vt:lpstr>
      <vt:lpstr>Convenciones</vt:lpstr>
      <vt:lpstr>Convenciones</vt:lpstr>
      <vt:lpstr>Convenciones</vt:lpstr>
      <vt:lpstr>Creando una clase</vt:lpstr>
      <vt:lpstr>Creando una clase</vt:lpstr>
      <vt:lpstr>Presentación de PowerPoint</vt:lpstr>
      <vt:lpstr>Presentación de PowerPoint</vt:lpstr>
      <vt:lpstr>Tipos de Datos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Operadores</vt:lpstr>
      <vt:lpstr>Operadores</vt:lpstr>
      <vt:lpstr>Tips</vt:lpstr>
      <vt:lpstr>Tips</vt:lpstr>
      <vt:lpstr>Actividad</vt:lpstr>
      <vt:lpstr>¿Qué hemos aprendido?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Experiencia de Aprendizaje 2: Lenguaje de Programación, sintaxis y semántica</dc:title>
  <dc:creator>yaraví villegas</dc:creator>
  <cp:lastModifiedBy>HP</cp:lastModifiedBy>
  <cp:revision>11</cp:revision>
  <dcterms:created xsi:type="dcterms:W3CDTF">2019-11-27T20:38:00Z</dcterms:created>
  <dcterms:modified xsi:type="dcterms:W3CDTF">2020-07-11T23:22:13Z</dcterms:modified>
</cp:coreProperties>
</file>